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0" r:id="rId4"/>
  </p:sldMasterIdLst>
  <p:notesMasterIdLst>
    <p:notesMasterId r:id="rId53"/>
  </p:notesMasterIdLst>
  <p:handoutMasterIdLst>
    <p:handoutMasterId r:id="rId54"/>
  </p:handoutMasterIdLst>
  <p:sldIdLst>
    <p:sldId id="256" r:id="rId5"/>
    <p:sldId id="326" r:id="rId6"/>
    <p:sldId id="260" r:id="rId7"/>
    <p:sldId id="325" r:id="rId8"/>
    <p:sldId id="279" r:id="rId9"/>
    <p:sldId id="280" r:id="rId10"/>
    <p:sldId id="281" r:id="rId11"/>
    <p:sldId id="282" r:id="rId12"/>
    <p:sldId id="283" r:id="rId13"/>
    <p:sldId id="296" r:id="rId14"/>
    <p:sldId id="297" r:id="rId15"/>
    <p:sldId id="298" r:id="rId16"/>
    <p:sldId id="310" r:id="rId17"/>
    <p:sldId id="284" r:id="rId18"/>
    <p:sldId id="299" r:id="rId19"/>
    <p:sldId id="311" r:id="rId20"/>
    <p:sldId id="300" r:id="rId21"/>
    <p:sldId id="301" r:id="rId22"/>
    <p:sldId id="306" r:id="rId23"/>
    <p:sldId id="286" r:id="rId24"/>
    <p:sldId id="302" r:id="rId25"/>
    <p:sldId id="303" r:id="rId26"/>
    <p:sldId id="304" r:id="rId27"/>
    <p:sldId id="305" r:id="rId28"/>
    <p:sldId id="287" r:id="rId29"/>
    <p:sldId id="313" r:id="rId30"/>
    <p:sldId id="315" r:id="rId31"/>
    <p:sldId id="309" r:id="rId32"/>
    <p:sldId id="288" r:id="rId33"/>
    <p:sldId id="316" r:id="rId34"/>
    <p:sldId id="307" r:id="rId35"/>
    <p:sldId id="317" r:id="rId36"/>
    <p:sldId id="319" r:id="rId37"/>
    <p:sldId id="318" r:id="rId38"/>
    <p:sldId id="308" r:id="rId39"/>
    <p:sldId id="289" r:id="rId40"/>
    <p:sldId id="323" r:id="rId41"/>
    <p:sldId id="320" r:id="rId42"/>
    <p:sldId id="290" r:id="rId43"/>
    <p:sldId id="324" r:id="rId44"/>
    <p:sldId id="321" r:id="rId45"/>
    <p:sldId id="291" r:id="rId46"/>
    <p:sldId id="322" r:id="rId47"/>
    <p:sldId id="327" r:id="rId48"/>
    <p:sldId id="328" r:id="rId49"/>
    <p:sldId id="329" r:id="rId50"/>
    <p:sldId id="330" r:id="rId51"/>
    <p:sldId id="272" r:id="rId52"/>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969" autoAdjust="0"/>
    <p:restoredTop sz="94660"/>
  </p:normalViewPr>
  <p:slideViewPr>
    <p:cSldViewPr snapToGrid="0" showGuides="1">
      <p:cViewPr varScale="1">
        <p:scale>
          <a:sx n="108" d="100"/>
          <a:sy n="108" d="100"/>
        </p:scale>
        <p:origin x="-606" y="-84"/>
      </p:cViewPr>
      <p:guideLst>
        <p:guide orient="horz" pos="2160"/>
        <p:guide pos="3840"/>
      </p:guideLst>
    </p:cSldViewPr>
  </p:slideViewPr>
  <p:notesTextViewPr>
    <p:cViewPr>
      <p:scale>
        <a:sx n="1" d="1"/>
        <a:sy n="1" d="1"/>
      </p:scale>
      <p:origin x="0" y="0"/>
    </p:cViewPr>
  </p:notesTextViewPr>
  <p:notesViewPr>
    <p:cSldViewPr snapToGrid="0">
      <p:cViewPr varScale="1">
        <p:scale>
          <a:sx n="63" d="100"/>
          <a:sy n="63" d="100"/>
        </p:scale>
        <p:origin x="2808" y="90"/>
      </p:cViewPr>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E574AC39-44E6-425E-AF49-CF7D189F346F}" type="datetimeFigureOut">
              <a:rPr lang="en-US" smtClean="0"/>
              <a:pPr/>
              <a:t>1/4/2025</a:t>
            </a:fld>
            <a:endParaRPr lang="en-US"/>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6320F472-929B-459B-8D82-2FABCC5B32A0}" type="slidenum">
              <a:rPr lang="en-US" smtClean="0"/>
              <a:pPr/>
              <a:t>‹#›</a:t>
            </a:fld>
            <a:endParaRPr lang="en-US"/>
          </a:p>
        </p:txBody>
      </p:sp>
    </p:spTree>
    <p:extLst>
      <p:ext uri="{BB962C8B-B14F-4D97-AF65-F5344CB8AC3E}">
        <p14:creationId xmlns="" xmlns:p14="http://schemas.microsoft.com/office/powerpoint/2010/main" val="32022641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DF2775BC-6312-42C7-B7C5-EA6783C2D9CA}" type="datetimeFigureOut">
              <a:rPr lang="en-US" smtClean="0"/>
              <a:pPr/>
              <a:t>1/4/2025</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67F715A1-4ADC-44E0-9587-804FF39D6B22}" type="slidenum">
              <a:rPr lang="en-US" smtClean="0"/>
              <a:pPr/>
              <a:t>‹#›</a:t>
            </a:fld>
            <a:endParaRPr lang="en-US"/>
          </a:p>
        </p:txBody>
      </p:sp>
    </p:spTree>
    <p:extLst>
      <p:ext uri="{BB962C8B-B14F-4D97-AF65-F5344CB8AC3E}">
        <p14:creationId xmlns="" xmlns:p14="http://schemas.microsoft.com/office/powerpoint/2010/main" val="1729842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0FF0622-75E4-48B8-A617-5428CA5926CE}" type="datetimeFigureOut">
              <a:rPr lang="en-US" smtClean="0"/>
              <a:pPr/>
              <a:t>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 xmlns:p14="http://schemas.microsoft.com/office/powerpoint/2010/main" val="940892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FF0622-75E4-48B8-A617-5428CA5926CE}" type="datetimeFigureOut">
              <a:rPr lang="en-US" smtClean="0"/>
              <a:pPr/>
              <a:t>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 xmlns:p14="http://schemas.microsoft.com/office/powerpoint/2010/main" val="2581391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p>
        </p:txBody>
      </p:sp>
      <p:sp>
        <p:nvSpPr>
          <p:cNvPr id="4" name="Date Placeholder 3"/>
          <p:cNvSpPr>
            <a:spLocks noGrp="1"/>
          </p:cNvSpPr>
          <p:nvPr>
            <p:ph type="dt" sz="half" idx="10"/>
          </p:nvPr>
        </p:nvSpPr>
        <p:spPr/>
        <p:txBody>
          <a:bodyPr/>
          <a:lstStyle/>
          <a:p>
            <a:fld id="{40FF0622-75E4-48B8-A617-5428CA5926CE}" type="datetimeFigureOut">
              <a:rPr lang="en-US" smtClean="0"/>
              <a:pPr/>
              <a:t>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 xmlns:p14="http://schemas.microsoft.com/office/powerpoint/2010/main" val="1640915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40FF0622-75E4-48B8-A617-5428CA5926CE}" type="datetimeFigureOut">
              <a:rPr lang="en-US" smtClean="0"/>
              <a:pPr/>
              <a:t>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smtClean="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 xmlns:p14="http://schemas.microsoft.com/office/powerpoint/2010/main" val="23476216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FF0622-75E4-48B8-A617-5428CA5926CE}" type="datetimeFigureOut">
              <a:rPr lang="en-US" smtClean="0"/>
              <a:pPr/>
              <a:t>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 xmlns:p14="http://schemas.microsoft.com/office/powerpoint/2010/main" val="10494607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3163026"/>
          </a:xfrm>
        </p:spPr>
        <p:txBody>
          <a:bodyPr/>
          <a:lstStyle>
            <a:lvl1pPr>
              <a:defRPr sz="4800"/>
            </a:lvl1pPr>
          </a:lstStyle>
          <a:p>
            <a:r>
              <a:rPr lang="en-US"/>
              <a:t>Click to edit Master title style</a:t>
            </a:r>
          </a:p>
        </p:txBody>
      </p:sp>
      <p:sp>
        <p:nvSpPr>
          <p:cNvPr id="4" name="Date Placeholder 3"/>
          <p:cNvSpPr>
            <a:spLocks noGrp="1"/>
          </p:cNvSpPr>
          <p:nvPr>
            <p:ph type="dt" sz="half" idx="10"/>
          </p:nvPr>
        </p:nvSpPr>
        <p:spPr/>
        <p:txBody>
          <a:bodyPr/>
          <a:lstStyle/>
          <a:p>
            <a:fld id="{40FF0622-75E4-48B8-A617-5428CA5926CE}" type="datetimeFigureOut">
              <a:rPr lang="en-US" smtClean="0"/>
              <a:pPr/>
              <a:t>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
        <p:nvSpPr>
          <p:cNvPr id="8" name="Text Placeholder 3"/>
          <p:cNvSpPr>
            <a:spLocks noGrp="1"/>
          </p:cNvSpPr>
          <p:nvPr>
            <p:ph type="body" sz="half" idx="2"/>
          </p:nvPr>
        </p:nvSpPr>
        <p:spPr>
          <a:xfrm>
            <a:off x="1574801" y="4953000"/>
            <a:ext cx="7999315" cy="1074057"/>
          </a:xfrm>
        </p:spPr>
        <p:txBody>
          <a:bodyPr anchor="t">
            <a:normAutofit/>
          </a:bodyPr>
          <a:lstStyle>
            <a:lvl1pPr marL="0" indent="0">
              <a:buNone/>
              <a:defRPr lang="en-US" sz="1800" b="0" i="0" kern="1200" dirty="0" smtClean="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Box 10"/>
          <p:cNvSpPr txBox="1"/>
          <p:nvPr/>
        </p:nvSpPr>
        <p:spPr>
          <a:xfrm>
            <a:off x="9334033" y="331651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4" name="TextBox 13"/>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 xmlns:p14="http://schemas.microsoft.com/office/powerpoint/2010/main" val="16645840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p>
        </p:txBody>
      </p:sp>
      <p:sp>
        <p:nvSpPr>
          <p:cNvPr id="4" name="Date Placeholder 3"/>
          <p:cNvSpPr>
            <a:spLocks noGrp="1"/>
          </p:cNvSpPr>
          <p:nvPr>
            <p:ph type="dt" sz="half" idx="10"/>
          </p:nvPr>
        </p:nvSpPr>
        <p:spPr/>
        <p:txBody>
          <a:bodyPr/>
          <a:lstStyle/>
          <a:p>
            <a:fld id="{40FF0622-75E4-48B8-A617-5428CA5926CE}" type="datetimeFigureOut">
              <a:rPr lang="en-US" smtClean="0"/>
              <a:pPr/>
              <a:t>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
        <p:nvSpPr>
          <p:cNvPr id="10" name="Text Placeholder 3"/>
          <p:cNvSpPr>
            <a:spLocks noGrp="1"/>
          </p:cNvSpPr>
          <p:nvPr>
            <p:ph type="body" sz="half" idx="2"/>
          </p:nvPr>
        </p:nvSpPr>
        <p:spPr>
          <a:xfrm>
            <a:off x="1154954" y="4350657"/>
            <a:ext cx="8825659" cy="16764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3" name="Text Placeholder 3"/>
          <p:cNvSpPr>
            <a:spLocks noGrp="1"/>
          </p:cNvSpPr>
          <p:nvPr>
            <p:ph type="body" sz="half" idx="13"/>
          </p:nvPr>
        </p:nvSpPr>
        <p:spPr>
          <a:xfrm>
            <a:off x="1154953" y="3848610"/>
            <a:ext cx="8825659" cy="588517"/>
          </a:xfrm>
        </p:spPr>
        <p:txBody>
          <a:bodyPr anchor="b">
            <a:normAutofit/>
          </a:bodyPr>
          <a:lstStyle>
            <a:lvl1pPr marL="0" indent="0" algn="l" defTabSz="457200" rtl="0" eaLnBrk="1" latinLnBrk="0" hangingPunct="1">
              <a:buNone/>
              <a:defRPr lang="en-US" sz="3600" b="0" i="0" kern="1200" cap="none" dirty="0" smtClean="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 xmlns:p14="http://schemas.microsoft.com/office/powerpoint/2010/main" val="27922269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3"/>
          <p:cNvSpPr>
            <a:spLocks noGrp="1"/>
          </p:cNvSpPr>
          <p:nvPr>
            <p:ph type="dt" sz="half" idx="10"/>
          </p:nvPr>
        </p:nvSpPr>
        <p:spPr/>
        <p:txBody>
          <a:bodyPr/>
          <a:lstStyle/>
          <a:p>
            <a:fld id="{40FF0622-75E4-48B8-A617-5428CA5926CE}" type="datetimeFigureOut">
              <a:rPr lang="en-US" smtClean="0"/>
              <a:pPr/>
              <a:t>1/4/2025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 xmlns:p14="http://schemas.microsoft.com/office/powerpoint/2010/main" val="20649470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9" name="Picture Placeholder 2"/>
          <p:cNvSpPr>
            <a:spLocks noGrp="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30" name="Picture Placeholder 2"/>
          <p:cNvSpPr>
            <a:spLocks noGrp="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31" name="Picture Placeholder 2"/>
          <p:cNvSpPr>
            <a:spLocks noGrp="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0FF0622-75E4-48B8-A617-5428CA5926CE}" type="datetimeFigureOut">
              <a:rPr lang="en-US" smtClean="0"/>
              <a:pPr/>
              <a:t>1/4/2025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 xmlns:p14="http://schemas.microsoft.com/office/powerpoint/2010/main" val="40335526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b"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FF0622-75E4-48B8-A617-5428CA5926CE}" type="datetimeFigureOut">
              <a:rPr lang="en-US" smtClean="0"/>
              <a:pPr/>
              <a:t>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 xmlns:p14="http://schemas.microsoft.com/office/powerpoint/2010/main" val="6509830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64151" y="1447799"/>
            <a:ext cx="1409965" cy="4413251"/>
          </a:xfrm>
        </p:spPr>
        <p:txBody>
          <a:bodyPr vert="eaVert" anchor="b" anchorCtr="0"/>
          <a:lstStyle/>
          <a:p>
            <a:r>
              <a:rPr lang="en-US"/>
              <a:t>Click to edit Master title style</a:t>
            </a:r>
          </a:p>
        </p:txBody>
      </p:sp>
      <p:sp>
        <p:nvSpPr>
          <p:cNvPr id="3" name="Vertical Text Placeholder 2"/>
          <p:cNvSpPr>
            <a:spLocks noGrp="1"/>
          </p:cNvSpPr>
          <p:nvPr>
            <p:ph type="body" orient="vert" idx="1"/>
          </p:nvPr>
        </p:nvSpPr>
        <p:spPr>
          <a:xfrm>
            <a:off x="1154954" y="1447799"/>
            <a:ext cx="6776630" cy="44132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0FF0622-75E4-48B8-A617-5428CA5926CE}" type="datetimeFigureOut">
              <a:rPr lang="en-US" smtClean="0"/>
              <a:pPr/>
              <a:t>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 xmlns:p14="http://schemas.microsoft.com/office/powerpoint/2010/main" val="389002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FF0622-75E4-48B8-A617-5428CA5926CE}" type="datetimeFigureOut">
              <a:rPr lang="en-US" smtClean="0"/>
              <a:pPr/>
              <a:t>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 xmlns:p14="http://schemas.microsoft.com/office/powerpoint/2010/main" val="2522446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FF0622-75E4-48B8-A617-5428CA5926CE}" type="datetimeFigureOut">
              <a:rPr lang="en-US" smtClean="0"/>
              <a:pPr/>
              <a:t>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 xmlns:p14="http://schemas.microsoft.com/office/powerpoint/2010/main" val="2362998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0FF0622-75E4-48B8-A617-5428CA5926CE}" type="datetimeFigureOut">
              <a:rPr lang="en-US" smtClean="0"/>
              <a:pPr/>
              <a:t>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 xmlns:p14="http://schemas.microsoft.com/office/powerpoint/2010/main" val="1612208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0FF0622-75E4-48B8-A617-5428CA5926CE}" type="datetimeFigureOut">
              <a:rPr lang="en-US" smtClean="0"/>
              <a:pPr/>
              <a:t>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 xmlns:p14="http://schemas.microsoft.com/office/powerpoint/2010/main" val="3182202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Date Placeholder 2"/>
          <p:cNvSpPr>
            <a:spLocks noGrp="1"/>
          </p:cNvSpPr>
          <p:nvPr>
            <p:ph type="dt" sz="half" idx="10"/>
          </p:nvPr>
        </p:nvSpPr>
        <p:spPr/>
        <p:txBody>
          <a:bodyPr/>
          <a:lstStyle/>
          <a:p>
            <a:fld id="{40FF0622-75E4-48B8-A617-5428CA5926CE}" type="datetimeFigureOut">
              <a:rPr lang="en-US" smtClean="0"/>
              <a:pPr/>
              <a:t>1/4/2025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 xmlns:p14="http://schemas.microsoft.com/office/powerpoint/2010/main" val="1359123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0FF0622-75E4-48B8-A617-5428CA5926CE}" type="datetimeFigureOut">
              <a:rPr lang="en-US" smtClean="0"/>
              <a:pPr/>
              <a:t>1/4/2025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 xmlns:p14="http://schemas.microsoft.com/office/powerpoint/2010/main" val="451531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0FF0622-75E4-48B8-A617-5428CA5926CE}" type="datetimeFigureOut">
              <a:rPr lang="en-US" smtClean="0"/>
              <a:pPr/>
              <a:t>1/4/2025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 xmlns:p14="http://schemas.microsoft.com/office/powerpoint/2010/main" val="1757989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FF0622-75E4-48B8-A617-5428CA5926CE}" type="datetimeFigureOut">
              <a:rPr lang="en-US" smtClean="0"/>
              <a:pPr/>
              <a:t>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875541-8164-4CC7-9F2F-6F0C49BB858D}" type="slidenum">
              <a:rPr lang="en-US" smtClean="0"/>
              <a:pPr/>
              <a:t>‹#›</a:t>
            </a:fld>
            <a:endParaRPr lang="en-US"/>
          </a:p>
        </p:txBody>
      </p:sp>
    </p:spTree>
    <p:extLst>
      <p:ext uri="{BB962C8B-B14F-4D97-AF65-F5344CB8AC3E}">
        <p14:creationId xmlns="" xmlns:p14="http://schemas.microsoft.com/office/powerpoint/2010/main" val="669085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 name="Oval 12"/>
          <p:cNvSpPr/>
          <p:nvPr/>
        </p:nvSpPr>
        <p:spPr>
          <a:xfrm>
            <a:off x="-153988"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839788" y="2895600"/>
            <a:ext cx="2362200" cy="2362200"/>
          </a:xfrm>
          <a:prstGeom prst="ellipse">
            <a:avLst/>
          </a:prstGeom>
          <a:gradFill flip="none" rotWithShape="1">
            <a:gsLst>
              <a:gs pos="0">
                <a:schemeClr val="accent1">
                  <a:lumMod val="60000"/>
                  <a:lumOff val="40000"/>
                  <a:alpha val="8000"/>
                </a:schemeClr>
              </a:gs>
              <a:gs pos="71000">
                <a:schemeClr val="bg2">
                  <a:lumMod val="60000"/>
                  <a:lumOff val="40000"/>
                  <a:alpha val="0"/>
                </a:schemeClr>
              </a:gs>
              <a:gs pos="36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Oval 16"/>
          <p:cNvSpPr/>
          <p:nvPr/>
        </p:nvSpPr>
        <p:spPr>
          <a:xfrm>
            <a:off x="7999412" y="-457200"/>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Oval 17"/>
          <p:cNvSpPr/>
          <p:nvPr/>
        </p:nvSpPr>
        <p:spPr>
          <a:xfrm>
            <a:off x="8609012" y="6096000"/>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0FF0622-75E4-48B8-A617-5428CA5926CE}" type="datetimeFigureOut">
              <a:rPr lang="en-US" smtClean="0"/>
              <a:pPr/>
              <a:t>1/4/2025</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A875541-8164-4CC7-9F2F-6F0C49BB858D}" type="slidenum">
              <a:rPr lang="en-US" smtClean="0"/>
              <a:pPr/>
              <a:t>‹#›</a:t>
            </a:fld>
            <a:endParaRPr lang="en-US"/>
          </a:p>
        </p:txBody>
      </p:sp>
    </p:spTree>
    <p:extLst>
      <p:ext uri="{BB962C8B-B14F-4D97-AF65-F5344CB8AC3E}">
        <p14:creationId xmlns="" xmlns:p14="http://schemas.microsoft.com/office/powerpoint/2010/main" val="1563467285"/>
      </p:ext>
    </p:extLst>
  </p:cSld>
  <p:clrMap bg1="dk1" tx1="lt1" bg2="dk2" tx2="lt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 id="2147483698" r:id="rId18"/>
    <p:sldLayoutId id="2147483699" r:id="rId19"/>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ct val="20000"/>
        </a:spcBef>
        <a:spcAft>
          <a:spcPts val="60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ct val="20000"/>
        </a:spcBef>
        <a:spcAft>
          <a:spcPts val="60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ct val="20000"/>
        </a:spcBef>
        <a:spcAft>
          <a:spcPts val="60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ct val="20000"/>
        </a:spcBef>
        <a:spcAft>
          <a:spcPts val="60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ct val="20000"/>
        </a:spcBef>
        <a:spcAft>
          <a:spcPts val="600"/>
        </a:spcAft>
        <a:buClr>
          <a:schemeClr val="accent1"/>
        </a:buClr>
        <a:buSzPct val="80000"/>
        <a:buFont typeface="Wingdings 3" charset="2"/>
        <a:buChar char=""/>
        <a:defRPr sz="1200" b="0" i="0" kern="1200">
          <a:solidFill>
            <a:schemeClr val="tx1"/>
          </a:solidFill>
          <a:latin typeface="+mj-lt"/>
          <a:ea typeface="+mj-ea"/>
          <a:cs typeface="+mj-cs"/>
        </a:defRPr>
      </a:lvl6pPr>
      <a:lvl7pPr marL="2971800" indent="-228600" algn="l" defTabSz="457200" rtl="0" eaLnBrk="1" latinLnBrk="0" hangingPunct="1">
        <a:spcBef>
          <a:spcPct val="20000"/>
        </a:spcBef>
        <a:spcAft>
          <a:spcPts val="600"/>
        </a:spcAft>
        <a:buClr>
          <a:schemeClr val="accent1"/>
        </a:buClr>
        <a:buSzPct val="80000"/>
        <a:buFont typeface="Wingdings 3" charset="2"/>
        <a:buChar char=""/>
        <a:defRPr sz="1200" b="0" i="0" kern="1200">
          <a:solidFill>
            <a:schemeClr val="tx1"/>
          </a:solidFill>
          <a:latin typeface="+mj-lt"/>
          <a:ea typeface="+mj-ea"/>
          <a:cs typeface="+mj-cs"/>
        </a:defRPr>
      </a:lvl7pPr>
      <a:lvl8pPr marL="3429000" indent="-228600" algn="l" defTabSz="457200" rtl="0" eaLnBrk="1" latinLnBrk="0" hangingPunct="1">
        <a:spcBef>
          <a:spcPct val="20000"/>
        </a:spcBef>
        <a:spcAft>
          <a:spcPts val="600"/>
        </a:spcAft>
        <a:buClr>
          <a:schemeClr val="accent1"/>
        </a:buClr>
        <a:buSzPct val="80000"/>
        <a:buFont typeface="Wingdings 3" charset="2"/>
        <a:buChar char=""/>
        <a:defRPr sz="1200" b="0" i="0" kern="1200">
          <a:solidFill>
            <a:schemeClr val="tx1"/>
          </a:solidFill>
          <a:latin typeface="+mj-lt"/>
          <a:ea typeface="+mj-ea"/>
          <a:cs typeface="+mj-cs"/>
        </a:defRPr>
      </a:lvl8pPr>
      <a:lvl9pPr marL="3886200" indent="-228600" algn="l" defTabSz="457200" rtl="0" eaLnBrk="1" latinLnBrk="0" hangingPunct="1">
        <a:spcBef>
          <a:spcPct val="20000"/>
        </a:spcBef>
        <a:spcAft>
          <a:spcPts val="600"/>
        </a:spcAft>
        <a:buClr>
          <a:schemeClr val="accent1"/>
        </a:buClr>
        <a:buSzPct val="80000"/>
        <a:buFont typeface="Wingdings 3" charset="2"/>
        <a:buChar char=""/>
        <a:defRPr sz="12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Holy Deacons</a:t>
            </a:r>
          </a:p>
        </p:txBody>
      </p:sp>
      <p:sp>
        <p:nvSpPr>
          <p:cNvPr id="3" name="Subtitle 2"/>
          <p:cNvSpPr>
            <a:spLocks noGrp="1"/>
          </p:cNvSpPr>
          <p:nvPr>
            <p:ph type="subTitle" idx="1"/>
          </p:nvPr>
        </p:nvSpPr>
        <p:spPr/>
        <p:txBody>
          <a:bodyPr/>
          <a:lstStyle/>
          <a:p>
            <a:r>
              <a:rPr lang="en-US" dirty="0"/>
              <a:t>Making a difference in your church and community </a:t>
            </a:r>
          </a:p>
        </p:txBody>
      </p:sp>
    </p:spTree>
    <p:extLst>
      <p:ext uri="{BB962C8B-B14F-4D97-AF65-F5344CB8AC3E}">
        <p14:creationId xmlns="" xmlns:p14="http://schemas.microsoft.com/office/powerpoint/2010/main" val="4005440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310896" y="2770632"/>
            <a:ext cx="5037576" cy="2655906"/>
          </a:xfrm>
        </p:spPr>
        <p:txBody>
          <a:bodyPr>
            <a:normAutofit/>
          </a:bodyPr>
          <a:lstStyle/>
          <a:p>
            <a:pPr marL="0" marR="0" lvl="0" indent="0" algn="ctr" defTabSz="457200" rtl="0" eaLnBrk="1" fontAlgn="auto" latinLnBrk="0" hangingPunct="1">
              <a:lnSpc>
                <a:spcPct val="100000"/>
              </a:lnSpc>
              <a:spcBef>
                <a:spcPct val="20000"/>
              </a:spcBef>
              <a:spcAft>
                <a:spcPts val="600"/>
              </a:spcAft>
              <a:buClr>
                <a:srgbClr val="F5A408"/>
              </a:buClr>
              <a:buSzPct val="80000"/>
              <a:buFont typeface="Wingdings 3" charset="2"/>
              <a:buNone/>
              <a:tabLst/>
              <a:defRPr/>
            </a:pPr>
            <a:r>
              <a:rPr kumimoji="0" lang="en-US" sz="2000" b="0" i="0" u="none" strike="noStrike" kern="1200" cap="none" spc="0" normalizeH="0" baseline="0" noProof="0" dirty="0">
                <a:ln>
                  <a:noFill/>
                </a:ln>
                <a:solidFill>
                  <a:prstClr val="white"/>
                </a:solidFill>
                <a:effectLst/>
                <a:uLnTx/>
                <a:uFillTx/>
                <a:latin typeface="Century Gothic"/>
                <a:ea typeface="+mj-ea"/>
                <a:cs typeface="+mj-cs"/>
              </a:rPr>
              <a:t>Type of Church:</a:t>
            </a:r>
          </a:p>
          <a:p>
            <a:pPr marL="0" marR="0" lvl="0" indent="0" algn="ctr" defTabSz="457200" rtl="0" eaLnBrk="1" fontAlgn="auto" latinLnBrk="0" hangingPunct="1">
              <a:lnSpc>
                <a:spcPct val="100000"/>
              </a:lnSpc>
              <a:spcBef>
                <a:spcPct val="20000"/>
              </a:spcBef>
              <a:spcAft>
                <a:spcPts val="600"/>
              </a:spcAft>
              <a:buClr>
                <a:srgbClr val="F5A408"/>
              </a:buClr>
              <a:buSzPct val="80000"/>
              <a:buFont typeface="Wingdings 3" charset="2"/>
              <a:buNone/>
              <a:tabLst/>
              <a:defRPr/>
            </a:pPr>
            <a:r>
              <a:rPr kumimoji="0" lang="en-US" sz="1800" b="0" i="0" u="none" strike="noStrike" kern="1200" cap="none" spc="0" normalizeH="0" baseline="0" noProof="0" dirty="0">
                <a:ln>
                  <a:noFill/>
                </a:ln>
                <a:solidFill>
                  <a:srgbClr val="FFFF00"/>
                </a:solidFill>
                <a:effectLst/>
                <a:uLnTx/>
                <a:uFillTx/>
                <a:latin typeface="Century Gothic"/>
                <a:ea typeface="+mj-ea"/>
                <a:cs typeface="+mj-cs"/>
              </a:rPr>
              <a:t>  </a:t>
            </a:r>
            <a:r>
              <a:rPr kumimoji="0" lang="en-US" sz="2400" b="0" i="0" u="none" strike="noStrike" kern="1200" cap="none" spc="0" normalizeH="0" baseline="0" noProof="0" dirty="0">
                <a:ln>
                  <a:noFill/>
                </a:ln>
                <a:solidFill>
                  <a:srgbClr val="FFFF00"/>
                </a:solidFill>
                <a:effectLst/>
                <a:uLnTx/>
                <a:uFillTx/>
                <a:latin typeface="Century Gothic"/>
                <a:ea typeface="+mj-ea"/>
                <a:cs typeface="+mj-cs"/>
              </a:rPr>
              <a:t> Active and Progressive Church</a:t>
            </a:r>
          </a:p>
          <a:p>
            <a:pPr marL="0" marR="0" lvl="0" indent="0" algn="ctr" defTabSz="457200" rtl="0" eaLnBrk="1" fontAlgn="auto" latinLnBrk="0" hangingPunct="1">
              <a:lnSpc>
                <a:spcPct val="100000"/>
              </a:lnSpc>
              <a:spcBef>
                <a:spcPct val="20000"/>
              </a:spcBef>
              <a:spcAft>
                <a:spcPts val="600"/>
              </a:spcAft>
              <a:buClr>
                <a:srgbClr val="F5A408"/>
              </a:buClr>
              <a:buSzPct val="80000"/>
              <a:buFont typeface="Wingdings 3" charset="2"/>
              <a:buNone/>
              <a:tabLst/>
              <a:defRPr/>
            </a:pPr>
            <a:endParaRPr kumimoji="0" lang="en-US" sz="1800" b="0" i="0" u="none" strike="noStrike" kern="1200" cap="none" spc="0" normalizeH="0" baseline="0" noProof="0" dirty="0">
              <a:ln>
                <a:noFill/>
              </a:ln>
              <a:solidFill>
                <a:srgbClr val="FFFF00"/>
              </a:solidFill>
              <a:effectLst/>
              <a:uLnTx/>
              <a:uFillTx/>
              <a:latin typeface="Century Gothic"/>
              <a:ea typeface="+mj-ea"/>
              <a:cs typeface="+mj-cs"/>
            </a:endParaRPr>
          </a:p>
          <a:p>
            <a:pPr marL="0" marR="0" lvl="0" indent="0" algn="ctr" defTabSz="457200" rtl="0" eaLnBrk="1" fontAlgn="auto" latinLnBrk="0" hangingPunct="1">
              <a:lnSpc>
                <a:spcPct val="100000"/>
              </a:lnSpc>
              <a:spcBef>
                <a:spcPct val="20000"/>
              </a:spcBef>
              <a:spcAft>
                <a:spcPts val="600"/>
              </a:spcAft>
              <a:buClr>
                <a:srgbClr val="F5A408"/>
              </a:buClr>
              <a:buSzPct val="80000"/>
              <a:buFont typeface="Wingdings 3" charset="2"/>
              <a:buNone/>
              <a:tabLst/>
              <a:defRPr/>
            </a:pPr>
            <a:r>
              <a:rPr kumimoji="0" lang="en-US" sz="1800" b="0" i="0" u="none" strike="noStrike" kern="1200" cap="none" spc="0" normalizeH="0" baseline="0" noProof="0" dirty="0">
                <a:ln>
                  <a:noFill/>
                </a:ln>
                <a:solidFill>
                  <a:prstClr val="white"/>
                </a:solidFill>
                <a:effectLst/>
                <a:uLnTx/>
                <a:uFillTx/>
                <a:latin typeface="Century Gothic"/>
                <a:ea typeface="+mj-ea"/>
                <a:cs typeface="+mj-cs"/>
              </a:rPr>
              <a:t>Is this your church or do you want this type of church?</a:t>
            </a:r>
          </a:p>
          <a:p>
            <a:pPr marL="0" indent="0" algn="ctr">
              <a:buNone/>
            </a:pPr>
            <a:endParaRPr lang="en-US" dirty="0"/>
          </a:p>
        </p:txBody>
      </p:sp>
      <p:sp>
        <p:nvSpPr>
          <p:cNvPr id="4" name="Content Placeholder 3"/>
          <p:cNvSpPr>
            <a:spLocks noGrp="1"/>
          </p:cNvSpPr>
          <p:nvPr>
            <p:ph sz="half" idx="2"/>
          </p:nvPr>
        </p:nvSpPr>
        <p:spPr>
          <a:xfrm>
            <a:off x="5610325" y="1152983"/>
            <a:ext cx="5654737" cy="4849522"/>
          </a:xfrm>
        </p:spPr>
        <p:txBody>
          <a:bodyPr>
            <a:noAutofit/>
          </a:bodyPr>
          <a:lstStyle/>
          <a:p>
            <a:r>
              <a:rPr lang="en-US" sz="1700" dirty="0"/>
              <a:t>This church is alive and well in most areas of what a church should be doing.   </a:t>
            </a:r>
          </a:p>
          <a:p>
            <a:r>
              <a:rPr lang="en-US" sz="1700" dirty="0"/>
              <a:t>They are a </a:t>
            </a:r>
            <a:r>
              <a:rPr lang="en-US" sz="1700" u="sng" dirty="0"/>
              <a:t>growing</a:t>
            </a:r>
            <a:r>
              <a:rPr lang="en-US" sz="1700" dirty="0"/>
              <a:t> church, one which people in the community desires to be a part of.  </a:t>
            </a:r>
          </a:p>
          <a:p>
            <a:r>
              <a:rPr lang="en-US" sz="1700" u="sng" dirty="0"/>
              <a:t>Friendly</a:t>
            </a:r>
            <a:r>
              <a:rPr lang="en-US" sz="1700" dirty="0"/>
              <a:t>, </a:t>
            </a:r>
            <a:r>
              <a:rPr lang="en-US" sz="1700" u="sng" dirty="0"/>
              <a:t>caring</a:t>
            </a:r>
            <a:r>
              <a:rPr lang="en-US" sz="1700" dirty="0"/>
              <a:t>, and </a:t>
            </a:r>
            <a:r>
              <a:rPr lang="en-US" sz="1700" u="sng" dirty="0"/>
              <a:t>exciting</a:t>
            </a:r>
            <a:r>
              <a:rPr lang="en-US" sz="1700" dirty="0"/>
              <a:t> are some of the words people say about this type of church.</a:t>
            </a:r>
          </a:p>
          <a:p>
            <a:r>
              <a:rPr lang="en-US" sz="1700" dirty="0"/>
              <a:t>They are more </a:t>
            </a:r>
            <a:r>
              <a:rPr lang="en-US" sz="1700" u="sng" dirty="0"/>
              <a:t>evangelistic</a:t>
            </a:r>
            <a:r>
              <a:rPr lang="en-US" sz="1700" dirty="0"/>
              <a:t> than self-serving.  </a:t>
            </a:r>
          </a:p>
          <a:p>
            <a:r>
              <a:rPr lang="en-US" sz="1700" dirty="0"/>
              <a:t>While the role of a deacon is still overseeing the business matters of the church, they are </a:t>
            </a:r>
            <a:r>
              <a:rPr lang="en-US" sz="1700" u="sng" dirty="0"/>
              <a:t>more spiritual minded</a:t>
            </a:r>
            <a:r>
              <a:rPr lang="en-US" sz="1700" dirty="0"/>
              <a:t>, and </a:t>
            </a:r>
            <a:r>
              <a:rPr lang="en-US" sz="1700" u="sng" dirty="0"/>
              <a:t>visionaries</a:t>
            </a:r>
            <a:r>
              <a:rPr lang="en-US" sz="1700" dirty="0"/>
              <a:t> of the church. </a:t>
            </a:r>
          </a:p>
          <a:p>
            <a:r>
              <a:rPr lang="en-US" sz="1700" dirty="0"/>
              <a:t>Deacons in this type of church are </a:t>
            </a:r>
            <a:r>
              <a:rPr lang="en-US" sz="1700" u="sng" dirty="0"/>
              <a:t>more supportive</a:t>
            </a:r>
            <a:r>
              <a:rPr lang="en-US" sz="1700" dirty="0"/>
              <a:t> of their pastor than in other types of churches.</a:t>
            </a:r>
          </a:p>
          <a:p>
            <a:r>
              <a:rPr lang="en-US" sz="1700" dirty="0">
                <a:effectLst/>
                <a:latin typeface="Century Gothic" panose="020B0502020202020204" pitchFamily="34" charset="0"/>
                <a:ea typeface="Calibri" panose="020F0502020204030204" pitchFamily="34" charset="0"/>
              </a:rPr>
              <a:t>As a new deacon, you are expected to use the </a:t>
            </a:r>
            <a:r>
              <a:rPr lang="en-US" sz="1700" u="sng" dirty="0">
                <a:effectLst/>
                <a:latin typeface="Century Gothic" panose="020B0502020202020204" pitchFamily="34" charset="0"/>
                <a:ea typeface="Calibri" panose="020F0502020204030204" pitchFamily="34" charset="0"/>
              </a:rPr>
              <a:t>"gifting and skills“</a:t>
            </a:r>
            <a:r>
              <a:rPr lang="en-US" sz="1700" dirty="0">
                <a:effectLst/>
                <a:latin typeface="Century Gothic" panose="020B0502020202020204" pitchFamily="34" charset="0"/>
                <a:ea typeface="Calibri" panose="020F0502020204030204" pitchFamily="34" charset="0"/>
              </a:rPr>
              <a:t> God has anointed you to improve their church and outreach. </a:t>
            </a:r>
            <a:endParaRPr lang="en-US" sz="1700" dirty="0">
              <a:latin typeface="Century Gothic" panose="020B0502020202020204" pitchFamily="34" charset="0"/>
            </a:endParaRPr>
          </a:p>
        </p:txBody>
      </p:sp>
    </p:spTree>
    <p:extLst>
      <p:ext uri="{BB962C8B-B14F-4D97-AF65-F5344CB8AC3E}">
        <p14:creationId xmlns="" xmlns:p14="http://schemas.microsoft.com/office/powerpoint/2010/main" val="3784488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310896" y="2770632"/>
            <a:ext cx="5037576" cy="2655906"/>
          </a:xfrm>
        </p:spPr>
        <p:txBody>
          <a:bodyPr>
            <a:normAutofit/>
          </a:bodyPr>
          <a:lstStyle/>
          <a:p>
            <a:pPr marL="0" marR="0" lvl="0" indent="0" algn="ctr" defTabSz="457200" rtl="0" eaLnBrk="1" fontAlgn="auto" latinLnBrk="0" hangingPunct="1">
              <a:lnSpc>
                <a:spcPct val="100000"/>
              </a:lnSpc>
              <a:spcBef>
                <a:spcPct val="20000"/>
              </a:spcBef>
              <a:spcAft>
                <a:spcPts val="600"/>
              </a:spcAft>
              <a:buClr>
                <a:srgbClr val="F5A408"/>
              </a:buClr>
              <a:buSzPct val="80000"/>
              <a:buFont typeface="Wingdings 3" charset="2"/>
              <a:buNone/>
              <a:tabLst/>
              <a:defRPr/>
            </a:pPr>
            <a:r>
              <a:rPr kumimoji="0" lang="en-US" sz="2000" b="0" i="0" u="none" strike="noStrike" kern="1200" cap="none" spc="0" normalizeH="0" baseline="0" noProof="0" dirty="0">
                <a:ln>
                  <a:noFill/>
                </a:ln>
                <a:solidFill>
                  <a:prstClr val="white"/>
                </a:solidFill>
                <a:effectLst/>
                <a:uLnTx/>
                <a:uFillTx/>
                <a:latin typeface="Century Gothic"/>
                <a:ea typeface="+mj-ea"/>
                <a:cs typeface="+mj-cs"/>
              </a:rPr>
              <a:t>Type of Church:</a:t>
            </a:r>
          </a:p>
          <a:p>
            <a:pPr marL="0" marR="0" lvl="0" indent="0" algn="ctr" defTabSz="457200" rtl="0" eaLnBrk="1" fontAlgn="auto" latinLnBrk="0" hangingPunct="1">
              <a:lnSpc>
                <a:spcPct val="100000"/>
              </a:lnSpc>
              <a:spcBef>
                <a:spcPct val="20000"/>
              </a:spcBef>
              <a:spcAft>
                <a:spcPts val="600"/>
              </a:spcAft>
              <a:buClr>
                <a:srgbClr val="F5A408"/>
              </a:buClr>
              <a:buSzPct val="80000"/>
              <a:buFont typeface="Wingdings 3" charset="2"/>
              <a:buNone/>
              <a:tabLst/>
              <a:defRPr/>
            </a:pPr>
            <a:r>
              <a:rPr kumimoji="0" lang="en-US" sz="1800" b="0" i="0" u="none" strike="noStrike" kern="1200" cap="none" spc="0" normalizeH="0" baseline="0" noProof="0" dirty="0">
                <a:ln>
                  <a:noFill/>
                </a:ln>
                <a:solidFill>
                  <a:srgbClr val="FFFF00"/>
                </a:solidFill>
                <a:effectLst/>
                <a:uLnTx/>
                <a:uFillTx/>
                <a:latin typeface="Century Gothic"/>
                <a:ea typeface="+mj-ea"/>
                <a:cs typeface="+mj-cs"/>
              </a:rPr>
              <a:t>  </a:t>
            </a:r>
            <a:r>
              <a:rPr kumimoji="0" lang="en-US" sz="2400" b="0" i="0" u="none" strike="noStrike" kern="1200" cap="none" spc="0" normalizeH="0" baseline="0" noProof="0" dirty="0">
                <a:ln>
                  <a:noFill/>
                </a:ln>
                <a:solidFill>
                  <a:srgbClr val="FFFF00"/>
                </a:solidFill>
                <a:effectLst/>
                <a:uLnTx/>
                <a:uFillTx/>
                <a:latin typeface="Century Gothic"/>
                <a:ea typeface="+mj-ea"/>
                <a:cs typeface="+mj-cs"/>
              </a:rPr>
              <a:t> Visionary and Impactful Church</a:t>
            </a:r>
          </a:p>
          <a:p>
            <a:pPr marL="0" marR="0" lvl="0" indent="0" algn="ctr" defTabSz="457200" rtl="0" eaLnBrk="1" fontAlgn="auto" latinLnBrk="0" hangingPunct="1">
              <a:lnSpc>
                <a:spcPct val="100000"/>
              </a:lnSpc>
              <a:spcBef>
                <a:spcPct val="20000"/>
              </a:spcBef>
              <a:spcAft>
                <a:spcPts val="600"/>
              </a:spcAft>
              <a:buClr>
                <a:srgbClr val="F5A408"/>
              </a:buClr>
              <a:buSzPct val="80000"/>
              <a:buFont typeface="Wingdings 3" charset="2"/>
              <a:buNone/>
              <a:tabLst/>
              <a:defRPr/>
            </a:pPr>
            <a:endParaRPr kumimoji="0" lang="en-US" sz="1800" b="0" i="0" u="none" strike="noStrike" kern="1200" cap="none" spc="0" normalizeH="0" baseline="0" noProof="0" dirty="0">
              <a:ln>
                <a:noFill/>
              </a:ln>
              <a:solidFill>
                <a:srgbClr val="FFFF00"/>
              </a:solidFill>
              <a:effectLst/>
              <a:uLnTx/>
              <a:uFillTx/>
              <a:latin typeface="Century Gothic"/>
              <a:ea typeface="+mj-ea"/>
              <a:cs typeface="+mj-cs"/>
            </a:endParaRPr>
          </a:p>
          <a:p>
            <a:pPr marL="0" marR="0" lvl="0" indent="0" algn="ctr" defTabSz="457200" rtl="0" eaLnBrk="1" fontAlgn="auto" latinLnBrk="0" hangingPunct="1">
              <a:lnSpc>
                <a:spcPct val="100000"/>
              </a:lnSpc>
              <a:spcBef>
                <a:spcPct val="20000"/>
              </a:spcBef>
              <a:spcAft>
                <a:spcPts val="600"/>
              </a:spcAft>
              <a:buClr>
                <a:srgbClr val="F5A408"/>
              </a:buClr>
              <a:buSzPct val="80000"/>
              <a:buFont typeface="Wingdings 3" charset="2"/>
              <a:buNone/>
              <a:tabLst/>
              <a:defRPr/>
            </a:pPr>
            <a:r>
              <a:rPr kumimoji="0" lang="en-US" sz="1800" b="0" i="0" u="none" strike="noStrike" kern="1200" cap="none" spc="0" normalizeH="0" baseline="0" noProof="0" dirty="0">
                <a:ln>
                  <a:noFill/>
                </a:ln>
                <a:solidFill>
                  <a:prstClr val="white"/>
                </a:solidFill>
                <a:effectLst/>
                <a:uLnTx/>
                <a:uFillTx/>
                <a:latin typeface="Century Gothic"/>
                <a:ea typeface="+mj-ea"/>
                <a:cs typeface="+mj-cs"/>
              </a:rPr>
              <a:t>Is this your church or do you want this type of church?</a:t>
            </a:r>
          </a:p>
          <a:p>
            <a:pPr marL="0" indent="0" algn="ctr">
              <a:buNone/>
            </a:pPr>
            <a:endParaRPr lang="en-US" dirty="0"/>
          </a:p>
        </p:txBody>
      </p:sp>
      <p:sp>
        <p:nvSpPr>
          <p:cNvPr id="4" name="Content Placeholder 3"/>
          <p:cNvSpPr>
            <a:spLocks noGrp="1"/>
          </p:cNvSpPr>
          <p:nvPr>
            <p:ph sz="half" idx="2"/>
          </p:nvPr>
        </p:nvSpPr>
        <p:spPr>
          <a:xfrm>
            <a:off x="5628613" y="1555760"/>
            <a:ext cx="5654737" cy="4849522"/>
          </a:xfrm>
        </p:spPr>
        <p:txBody>
          <a:bodyPr>
            <a:normAutofit/>
          </a:bodyPr>
          <a:lstStyle/>
          <a:p>
            <a:r>
              <a:rPr lang="en-US" dirty="0"/>
              <a:t>Are usually </a:t>
            </a:r>
            <a:r>
              <a:rPr lang="en-US" u="sng" dirty="0"/>
              <a:t>larger</a:t>
            </a:r>
            <a:r>
              <a:rPr lang="en-US" dirty="0"/>
              <a:t> churches with </a:t>
            </a:r>
            <a:r>
              <a:rPr lang="en-US" dirty="0" smtClean="0"/>
              <a:t>hundreds of people </a:t>
            </a:r>
            <a:r>
              <a:rPr lang="en-US" dirty="0"/>
              <a:t>in attendance.   </a:t>
            </a:r>
          </a:p>
          <a:p>
            <a:r>
              <a:rPr lang="en-US" dirty="0"/>
              <a:t>Their goal and identify is to </a:t>
            </a:r>
            <a:r>
              <a:rPr lang="en-US" u="sng" dirty="0"/>
              <a:t>impact</a:t>
            </a:r>
            <a:r>
              <a:rPr lang="en-US" dirty="0"/>
              <a:t> their community for Christ.  </a:t>
            </a:r>
          </a:p>
          <a:p>
            <a:r>
              <a:rPr lang="en-US" dirty="0"/>
              <a:t>Deacons treat and embrace their position as a </a:t>
            </a:r>
            <a:r>
              <a:rPr lang="en-US" u="sng" dirty="0"/>
              <a:t>“calling” </a:t>
            </a:r>
            <a:r>
              <a:rPr lang="en-US" dirty="0"/>
              <a:t>rather than a position.  </a:t>
            </a:r>
          </a:p>
          <a:p>
            <a:r>
              <a:rPr lang="en-US" dirty="0"/>
              <a:t>Constantly ask God to use their “called” position to not only help the church to grow but to </a:t>
            </a:r>
            <a:r>
              <a:rPr lang="en-US" u="sng" dirty="0"/>
              <a:t>spiritual influence</a:t>
            </a:r>
            <a:r>
              <a:rPr lang="en-US" dirty="0"/>
              <a:t> people all over their community.  </a:t>
            </a:r>
          </a:p>
          <a:p>
            <a:r>
              <a:rPr lang="en-US" dirty="0"/>
              <a:t>They </a:t>
            </a:r>
            <a:r>
              <a:rPr lang="en-US" u="sng" dirty="0"/>
              <a:t>help fulfill </a:t>
            </a:r>
            <a:r>
              <a:rPr lang="en-US" dirty="0"/>
              <a:t>the pastor’s vision for the church as God has given it to them.  </a:t>
            </a:r>
          </a:p>
          <a:p>
            <a:r>
              <a:rPr lang="en-US" dirty="0"/>
              <a:t>Their position becomes a </a:t>
            </a:r>
            <a:r>
              <a:rPr lang="en-US" u="sng" dirty="0"/>
              <a:t>“Holy Deacon</a:t>
            </a:r>
            <a:r>
              <a:rPr lang="en-US" dirty="0"/>
              <a:t>”, not to man but unto </a:t>
            </a:r>
            <a:r>
              <a:rPr lang="en-US" u="sng" dirty="0"/>
              <a:t>God</a:t>
            </a:r>
            <a:r>
              <a:rPr lang="en-US" dirty="0"/>
              <a:t>.  </a:t>
            </a:r>
          </a:p>
        </p:txBody>
      </p:sp>
    </p:spTree>
    <p:extLst>
      <p:ext uri="{BB962C8B-B14F-4D97-AF65-F5344CB8AC3E}">
        <p14:creationId xmlns="" xmlns:p14="http://schemas.microsoft.com/office/powerpoint/2010/main" val="1755813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310896" y="2770632"/>
            <a:ext cx="5037576" cy="2655906"/>
          </a:xfrm>
        </p:spPr>
        <p:txBody>
          <a:bodyPr/>
          <a:lstStyle/>
          <a:p>
            <a:pPr marL="0" marR="0" lvl="0" indent="0" algn="ctr" defTabSz="457200" rtl="0" eaLnBrk="1" fontAlgn="auto" latinLnBrk="0" hangingPunct="1">
              <a:lnSpc>
                <a:spcPct val="100000"/>
              </a:lnSpc>
              <a:spcBef>
                <a:spcPct val="20000"/>
              </a:spcBef>
              <a:spcAft>
                <a:spcPts val="600"/>
              </a:spcAft>
              <a:buClr>
                <a:srgbClr val="F5A408"/>
              </a:buClr>
              <a:buSzPct val="80000"/>
              <a:buFont typeface="Wingdings 3" charset="2"/>
              <a:buNone/>
              <a:tabLst/>
              <a:defRPr/>
            </a:pPr>
            <a:r>
              <a:rPr kumimoji="0" lang="en-US" sz="2000" b="0" i="0" u="none" strike="noStrike" kern="1200" cap="none" spc="0" normalizeH="0" baseline="0" noProof="0" dirty="0">
                <a:ln>
                  <a:noFill/>
                </a:ln>
                <a:solidFill>
                  <a:prstClr val="white"/>
                </a:solidFill>
                <a:effectLst/>
                <a:uLnTx/>
                <a:uFillTx/>
                <a:latin typeface="Century Gothic"/>
                <a:ea typeface="+mj-ea"/>
                <a:cs typeface="+mj-cs"/>
              </a:rPr>
              <a:t>Type of Church:</a:t>
            </a:r>
          </a:p>
          <a:p>
            <a:pPr marL="0" marR="0" lvl="0" indent="0" algn="ctr" defTabSz="457200" rtl="0" eaLnBrk="1" fontAlgn="auto" latinLnBrk="0" hangingPunct="1">
              <a:lnSpc>
                <a:spcPct val="100000"/>
              </a:lnSpc>
              <a:spcBef>
                <a:spcPct val="20000"/>
              </a:spcBef>
              <a:spcAft>
                <a:spcPts val="600"/>
              </a:spcAft>
              <a:buClr>
                <a:srgbClr val="F5A408"/>
              </a:buClr>
              <a:buSzPct val="80000"/>
              <a:buFont typeface="Wingdings 3" charset="2"/>
              <a:buNone/>
              <a:tabLst/>
              <a:defRPr/>
            </a:pPr>
            <a:r>
              <a:rPr kumimoji="0" lang="en-US" sz="1800" b="0" i="0" u="none" strike="noStrike" kern="1200" cap="none" spc="0" normalizeH="0" baseline="0" noProof="0" dirty="0">
                <a:ln>
                  <a:noFill/>
                </a:ln>
                <a:solidFill>
                  <a:srgbClr val="FFFF00"/>
                </a:solidFill>
                <a:effectLst/>
                <a:uLnTx/>
                <a:uFillTx/>
                <a:latin typeface="Century Gothic"/>
                <a:ea typeface="+mj-ea"/>
                <a:cs typeface="+mj-cs"/>
              </a:rPr>
              <a:t>  </a:t>
            </a:r>
            <a:r>
              <a:rPr kumimoji="0" lang="en-US" sz="2400" b="0" i="0" u="none" strike="noStrike" kern="1200" cap="none" spc="0" normalizeH="0" baseline="0" noProof="0" dirty="0">
                <a:ln>
                  <a:noFill/>
                </a:ln>
                <a:solidFill>
                  <a:srgbClr val="FFFF00"/>
                </a:solidFill>
                <a:effectLst/>
                <a:uLnTx/>
                <a:uFillTx/>
                <a:latin typeface="Century Gothic"/>
                <a:ea typeface="+mj-ea"/>
                <a:cs typeface="+mj-cs"/>
              </a:rPr>
              <a:t> Mega Church</a:t>
            </a:r>
          </a:p>
          <a:p>
            <a:pPr marL="0" marR="0" lvl="0" indent="0" algn="ctr" defTabSz="457200" rtl="0" eaLnBrk="1" fontAlgn="auto" latinLnBrk="0" hangingPunct="1">
              <a:lnSpc>
                <a:spcPct val="100000"/>
              </a:lnSpc>
              <a:spcBef>
                <a:spcPct val="20000"/>
              </a:spcBef>
              <a:spcAft>
                <a:spcPts val="600"/>
              </a:spcAft>
              <a:buClr>
                <a:srgbClr val="F5A408"/>
              </a:buClr>
              <a:buSzPct val="80000"/>
              <a:buFont typeface="Wingdings 3" charset="2"/>
              <a:buNone/>
              <a:tabLst/>
              <a:defRPr/>
            </a:pPr>
            <a:endParaRPr kumimoji="0" lang="en-US" sz="1800" b="0" i="0" u="none" strike="noStrike" kern="1200" cap="none" spc="0" normalizeH="0" baseline="0" noProof="0" dirty="0">
              <a:ln>
                <a:noFill/>
              </a:ln>
              <a:solidFill>
                <a:srgbClr val="FFFF00"/>
              </a:solidFill>
              <a:effectLst/>
              <a:uLnTx/>
              <a:uFillTx/>
              <a:latin typeface="Century Gothic"/>
              <a:ea typeface="+mj-ea"/>
              <a:cs typeface="+mj-cs"/>
            </a:endParaRPr>
          </a:p>
          <a:p>
            <a:pPr marL="0" marR="0" lvl="0" indent="0" algn="ctr" defTabSz="457200" rtl="0" eaLnBrk="1" fontAlgn="auto" latinLnBrk="0" hangingPunct="1">
              <a:lnSpc>
                <a:spcPct val="100000"/>
              </a:lnSpc>
              <a:spcBef>
                <a:spcPct val="20000"/>
              </a:spcBef>
              <a:spcAft>
                <a:spcPts val="600"/>
              </a:spcAft>
              <a:buClr>
                <a:srgbClr val="F5A408"/>
              </a:buClr>
              <a:buSzPct val="80000"/>
              <a:buFont typeface="Wingdings 3" charset="2"/>
              <a:buNone/>
              <a:tabLst/>
              <a:defRPr/>
            </a:pPr>
            <a:r>
              <a:rPr kumimoji="0" lang="en-US" sz="1800" b="0" i="0" u="none" strike="noStrike" kern="1200" cap="none" spc="0" normalizeH="0" baseline="0" noProof="0" dirty="0">
                <a:ln>
                  <a:noFill/>
                </a:ln>
                <a:solidFill>
                  <a:prstClr val="white"/>
                </a:solidFill>
                <a:effectLst/>
                <a:uLnTx/>
                <a:uFillTx/>
                <a:latin typeface="Century Gothic"/>
                <a:ea typeface="+mj-ea"/>
                <a:cs typeface="+mj-cs"/>
              </a:rPr>
              <a:t>Is this your church or do you want this type of church?</a:t>
            </a:r>
          </a:p>
          <a:p>
            <a:pPr marL="0" indent="0" algn="ctr">
              <a:buNone/>
            </a:pPr>
            <a:endParaRPr lang="en-US" dirty="0"/>
          </a:p>
        </p:txBody>
      </p:sp>
      <p:sp>
        <p:nvSpPr>
          <p:cNvPr id="4" name="Content Placeholder 3"/>
          <p:cNvSpPr>
            <a:spLocks noGrp="1"/>
          </p:cNvSpPr>
          <p:nvPr>
            <p:ph sz="half" idx="2"/>
          </p:nvPr>
        </p:nvSpPr>
        <p:spPr>
          <a:xfrm>
            <a:off x="5628613" y="1555760"/>
            <a:ext cx="5654737" cy="4849522"/>
          </a:xfrm>
        </p:spPr>
        <p:txBody>
          <a:bodyPr/>
          <a:lstStyle/>
          <a:p>
            <a:pPr marL="0" marR="0">
              <a:lnSpc>
                <a:spcPct val="107000"/>
              </a:lnSpc>
              <a:spcBef>
                <a:spcPts val="0"/>
              </a:spcBef>
              <a:spcAft>
                <a:spcPts val="800"/>
              </a:spcAft>
            </a:pPr>
            <a:r>
              <a:rPr lang="en-US" sz="1700" dirty="0">
                <a:effectLst/>
                <a:latin typeface="Century Gothic" panose="020B0502020202020204" pitchFamily="34" charset="0"/>
                <a:ea typeface="Calibri" panose="020F0502020204030204" pitchFamily="34" charset="0"/>
                <a:cs typeface="Calibri" panose="020F0502020204030204" pitchFamily="34" charset="0"/>
              </a:rPr>
              <a:t>Mega churches are considered to be churches of over </a:t>
            </a:r>
            <a:r>
              <a:rPr lang="en-US" sz="1700" dirty="0" smtClean="0">
                <a:effectLst/>
                <a:latin typeface="Century Gothic" panose="020B0502020202020204" pitchFamily="34" charset="0"/>
                <a:ea typeface="Calibri" panose="020F0502020204030204" pitchFamily="34" charset="0"/>
                <a:cs typeface="Calibri" panose="020F0502020204030204" pitchFamily="34" charset="0"/>
              </a:rPr>
              <a:t>1,000 </a:t>
            </a:r>
            <a:r>
              <a:rPr lang="en-US" sz="1700" dirty="0">
                <a:effectLst/>
                <a:latin typeface="Century Gothic" panose="020B0502020202020204" pitchFamily="34" charset="0"/>
                <a:ea typeface="Calibri" panose="020F0502020204030204" pitchFamily="34" charset="0"/>
                <a:cs typeface="Calibri" panose="020F0502020204030204" pitchFamily="34" charset="0"/>
              </a:rPr>
              <a:t>people.  </a:t>
            </a:r>
          </a:p>
          <a:p>
            <a:pPr marL="0" marR="0">
              <a:lnSpc>
                <a:spcPct val="107000"/>
              </a:lnSpc>
              <a:spcBef>
                <a:spcPts val="0"/>
              </a:spcBef>
              <a:spcAft>
                <a:spcPts val="800"/>
              </a:spcAft>
            </a:pPr>
            <a:r>
              <a:rPr lang="en-US" sz="1700" dirty="0">
                <a:effectLst/>
                <a:latin typeface="Century Gothic" panose="020B0502020202020204" pitchFamily="34" charset="0"/>
                <a:ea typeface="Calibri" panose="020F0502020204030204" pitchFamily="34" charset="0"/>
                <a:cs typeface="Calibri" panose="020F0502020204030204" pitchFamily="34" charset="0"/>
              </a:rPr>
              <a:t>Deacons at mega churches will have the same characteristics as in found in visionary and impactful churches but on a larger scale. </a:t>
            </a:r>
          </a:p>
          <a:p>
            <a:pPr marL="0" marR="0">
              <a:lnSpc>
                <a:spcPct val="107000"/>
              </a:lnSpc>
              <a:spcBef>
                <a:spcPts val="0"/>
              </a:spcBef>
              <a:spcAft>
                <a:spcPts val="800"/>
              </a:spcAft>
            </a:pPr>
            <a:r>
              <a:rPr lang="en-US" sz="1700" dirty="0">
                <a:latin typeface="Century Gothic" panose="020B0502020202020204" pitchFamily="34" charset="0"/>
                <a:ea typeface="Calibri" panose="020F0502020204030204" pitchFamily="34" charset="0"/>
                <a:cs typeface="Calibri" panose="020F0502020204030204" pitchFamily="34" charset="0"/>
              </a:rPr>
              <a:t>Mega </a:t>
            </a:r>
            <a:r>
              <a:rPr lang="en-US" sz="1700" dirty="0">
                <a:effectLst/>
                <a:latin typeface="Century Gothic" panose="020B0502020202020204" pitchFamily="34" charset="0"/>
                <a:ea typeface="Calibri" panose="020F0502020204030204" pitchFamily="34" charset="0"/>
                <a:cs typeface="Calibri" panose="020F0502020204030204" pitchFamily="34" charset="0"/>
              </a:rPr>
              <a:t>churches are probably operating as an efficiently run business.  </a:t>
            </a:r>
          </a:p>
          <a:p>
            <a:pPr marL="0" marR="0">
              <a:lnSpc>
                <a:spcPct val="107000"/>
              </a:lnSpc>
              <a:spcBef>
                <a:spcPts val="0"/>
              </a:spcBef>
              <a:spcAft>
                <a:spcPts val="800"/>
              </a:spcAft>
            </a:pPr>
            <a:r>
              <a:rPr lang="en-US" sz="1700" dirty="0">
                <a:latin typeface="Century Gothic" panose="020B0502020202020204" pitchFamily="34" charset="0"/>
                <a:ea typeface="Calibri" panose="020F0502020204030204" pitchFamily="34" charset="0"/>
                <a:cs typeface="Calibri" panose="020F0502020204030204" pitchFamily="34" charset="0"/>
              </a:rPr>
              <a:t>Mega churches are </a:t>
            </a:r>
            <a:r>
              <a:rPr lang="en-US" sz="1700" dirty="0">
                <a:effectLst/>
                <a:latin typeface="Century Gothic" panose="020B0502020202020204" pitchFamily="34" charset="0"/>
                <a:ea typeface="Calibri" panose="020F0502020204030204" pitchFamily="34" charset="0"/>
                <a:cs typeface="Calibri" panose="020F0502020204030204" pitchFamily="34" charset="0"/>
              </a:rPr>
              <a:t>very organized, and each person or department has assigned tasks.  </a:t>
            </a:r>
          </a:p>
          <a:p>
            <a:pPr marL="0" marR="0">
              <a:lnSpc>
                <a:spcPct val="107000"/>
              </a:lnSpc>
              <a:spcBef>
                <a:spcPts val="0"/>
              </a:spcBef>
              <a:spcAft>
                <a:spcPts val="800"/>
              </a:spcAft>
            </a:pPr>
            <a:r>
              <a:rPr lang="en-US" sz="1700" dirty="0">
                <a:latin typeface="Century Gothic" panose="020B0502020202020204" pitchFamily="34" charset="0"/>
                <a:ea typeface="Calibri" panose="020F0502020204030204" pitchFamily="34" charset="0"/>
                <a:cs typeface="Calibri" panose="020F0502020204030204" pitchFamily="34" charset="0"/>
              </a:rPr>
              <a:t>The giftings and callings of a deacon are </a:t>
            </a:r>
            <a:r>
              <a:rPr lang="en-US" sz="1700" u="sng" dirty="0">
                <a:latin typeface="Century Gothic" panose="020B0502020202020204" pitchFamily="34" charset="0"/>
                <a:ea typeface="Calibri" panose="020F0502020204030204" pitchFamily="34" charset="0"/>
                <a:cs typeface="Calibri" panose="020F0502020204030204" pitchFamily="34" charset="0"/>
              </a:rPr>
              <a:t>more diverse</a:t>
            </a:r>
            <a:r>
              <a:rPr lang="en-US" sz="1700" dirty="0">
                <a:latin typeface="Century Gothic" panose="020B0502020202020204" pitchFamily="34" charset="0"/>
                <a:ea typeface="Calibri" panose="020F0502020204030204" pitchFamily="34" charset="0"/>
                <a:cs typeface="Calibri" panose="020F0502020204030204" pitchFamily="34" charset="0"/>
              </a:rPr>
              <a:t> and </a:t>
            </a:r>
            <a:r>
              <a:rPr lang="en-US" sz="1700" u="sng" dirty="0">
                <a:latin typeface="Century Gothic" panose="020B0502020202020204" pitchFamily="34" charset="0"/>
                <a:ea typeface="Calibri" panose="020F0502020204030204" pitchFamily="34" charset="0"/>
                <a:cs typeface="Calibri" panose="020F0502020204030204" pitchFamily="34" charset="0"/>
              </a:rPr>
              <a:t>more utilized</a:t>
            </a:r>
            <a:r>
              <a:rPr lang="en-US" sz="1700" dirty="0">
                <a:latin typeface="Century Gothic" panose="020B0502020202020204" pitchFamily="34" charset="0"/>
                <a:ea typeface="Calibri" panose="020F0502020204030204" pitchFamily="34" charset="0"/>
                <a:cs typeface="Calibri" panose="020F0502020204030204" pitchFamily="34" charset="0"/>
              </a:rPr>
              <a:t> in this type of church.  </a:t>
            </a:r>
          </a:p>
          <a:p>
            <a:pPr marL="0" marR="0">
              <a:lnSpc>
                <a:spcPct val="107000"/>
              </a:lnSpc>
              <a:spcBef>
                <a:spcPts val="0"/>
              </a:spcBef>
              <a:spcAft>
                <a:spcPts val="800"/>
              </a:spcAft>
            </a:pPr>
            <a:r>
              <a:rPr lang="en-US" sz="1700" dirty="0">
                <a:latin typeface="Century Gothic" panose="020B0502020202020204" pitchFamily="34" charset="0"/>
                <a:ea typeface="Calibri" panose="020F0502020204030204" pitchFamily="34" charset="0"/>
                <a:cs typeface="Calibri" panose="020F0502020204030204" pitchFamily="34" charset="0"/>
              </a:rPr>
              <a:t>Each deacon is operating within that gifting and calling to help the church better achieve God’s goals within the church and community. </a:t>
            </a:r>
            <a:endParaRPr lang="en-US" sz="1700" dirty="0">
              <a:effectLst/>
              <a:latin typeface="Century Gothic" panose="020B050202020202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 xmlns:p14="http://schemas.microsoft.com/office/powerpoint/2010/main" val="3993822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2011680" y="2728735"/>
            <a:ext cx="8604504" cy="1400530"/>
          </a:xfrm>
        </p:spPr>
        <p:txBody>
          <a:bodyPr>
            <a:normAutofit/>
          </a:bodyPr>
          <a:lstStyle/>
          <a:p>
            <a:pPr marL="0" indent="0">
              <a:buNone/>
            </a:pPr>
            <a:r>
              <a:rPr lang="en-US" sz="4400" dirty="0"/>
              <a:t>  </a:t>
            </a:r>
            <a:r>
              <a:rPr lang="en-US" sz="4400" dirty="0">
                <a:solidFill>
                  <a:srgbClr val="FFFF00"/>
                </a:solidFill>
              </a:rPr>
              <a:t>Questions and Comments</a:t>
            </a:r>
          </a:p>
        </p:txBody>
      </p:sp>
    </p:spTree>
    <p:extLst>
      <p:ext uri="{BB962C8B-B14F-4D97-AF65-F5344CB8AC3E}">
        <p14:creationId xmlns="" xmlns:p14="http://schemas.microsoft.com/office/powerpoint/2010/main" val="803188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normAutofit/>
          </a:bodyPr>
          <a:lstStyle/>
          <a:p>
            <a:pPr marL="0" indent="0" algn="ctr">
              <a:buNone/>
            </a:pPr>
            <a:r>
              <a:rPr lang="en-US" dirty="0"/>
              <a:t>Qualifications of a Deacon</a:t>
            </a:r>
          </a:p>
        </p:txBody>
      </p:sp>
      <p:sp>
        <p:nvSpPr>
          <p:cNvPr id="4" name="Content Placeholder 3"/>
          <p:cNvSpPr>
            <a:spLocks noGrp="1"/>
          </p:cNvSpPr>
          <p:nvPr>
            <p:ph sz="half" idx="2"/>
          </p:nvPr>
        </p:nvSpPr>
        <p:spPr>
          <a:xfrm>
            <a:off x="5628613" y="1555760"/>
            <a:ext cx="5654737" cy="4849522"/>
          </a:xfrm>
        </p:spPr>
        <p:txBody>
          <a:bodyPr>
            <a:normAutofit/>
          </a:bodyPr>
          <a:lstStyle/>
          <a:p>
            <a:r>
              <a:rPr lang="en-US" dirty="0"/>
              <a:t>Let’s review what these are:</a:t>
            </a:r>
          </a:p>
          <a:p>
            <a:r>
              <a:rPr lang="en-US" dirty="0"/>
              <a:t>The meaning of the word “deacon” is to </a:t>
            </a:r>
            <a:r>
              <a:rPr lang="en-US" u="sng" dirty="0"/>
              <a:t>Serve</a:t>
            </a:r>
            <a:r>
              <a:rPr lang="en-US" dirty="0"/>
              <a:t>.  </a:t>
            </a:r>
          </a:p>
          <a:p>
            <a:r>
              <a:rPr lang="en-US" dirty="0"/>
              <a:t>Acts 6:2,3, 1 Timothy 4:2, 1 Timothy 3:8-12, and  I Timothy 1:13.</a:t>
            </a:r>
          </a:p>
          <a:p>
            <a:pPr marL="342900" marR="0" lvl="0" indent="-342900" algn="l" defTabSz="457200" rtl="0" eaLnBrk="1" fontAlgn="auto" latinLnBrk="0" hangingPunct="1">
              <a:lnSpc>
                <a:spcPct val="100000"/>
              </a:lnSpc>
              <a:spcBef>
                <a:spcPct val="20000"/>
              </a:spcBef>
              <a:spcAft>
                <a:spcPts val="600"/>
              </a:spcAft>
              <a:buClr>
                <a:srgbClr val="F5A408"/>
              </a:buClr>
              <a:buSzPct val="80000"/>
              <a:buFont typeface="Wingdings 3" charset="2"/>
              <a:buChar char=""/>
              <a:tabLst/>
              <a:defRPr/>
            </a:pPr>
            <a:r>
              <a:rPr kumimoji="0" lang="en-US" sz="1800" b="0" i="0" u="none" strike="noStrike" kern="1200" cap="none" spc="0" normalizeH="0" baseline="0" noProof="0" dirty="0">
                <a:ln>
                  <a:noFill/>
                </a:ln>
                <a:solidFill>
                  <a:prstClr val="white"/>
                </a:solidFill>
                <a:effectLst/>
                <a:uLnTx/>
                <a:uFillTx/>
                <a:latin typeface="Century Gothic"/>
                <a:ea typeface="+mj-ea"/>
                <a:cs typeface="+mj-cs"/>
              </a:rPr>
              <a:t>Deacons are of Honest Report.</a:t>
            </a:r>
            <a:endParaRPr lang="en-US" dirty="0"/>
          </a:p>
          <a:p>
            <a:r>
              <a:rPr lang="en-US" dirty="0"/>
              <a:t>Deacons are Full of the Holy Ghost</a:t>
            </a:r>
          </a:p>
          <a:p>
            <a:r>
              <a:rPr lang="en-US" dirty="0"/>
              <a:t>Deacons Have Wisdom</a:t>
            </a:r>
          </a:p>
          <a:p>
            <a:r>
              <a:rPr lang="en-US" dirty="0"/>
              <a:t>Deacons Are Grave</a:t>
            </a:r>
          </a:p>
          <a:p>
            <a:r>
              <a:rPr lang="en-US" dirty="0"/>
              <a:t>Deacons Are Not Double-Tongued</a:t>
            </a:r>
          </a:p>
          <a:p>
            <a:r>
              <a:rPr lang="en-US" dirty="0"/>
              <a:t>Deacons Are Not Given to Much Wine</a:t>
            </a:r>
          </a:p>
          <a:p>
            <a:r>
              <a:rPr lang="en-US" dirty="0"/>
              <a:t>Deacons Are Not Greedy of Filthy Lucre</a:t>
            </a:r>
          </a:p>
          <a:p>
            <a:endParaRPr lang="en-US" dirty="0"/>
          </a:p>
          <a:p>
            <a:endParaRPr lang="en-US" dirty="0"/>
          </a:p>
          <a:p>
            <a:endParaRPr lang="en-US" dirty="0"/>
          </a:p>
        </p:txBody>
      </p:sp>
    </p:spTree>
    <p:extLst>
      <p:ext uri="{BB962C8B-B14F-4D97-AF65-F5344CB8AC3E}">
        <p14:creationId xmlns="" xmlns:p14="http://schemas.microsoft.com/office/powerpoint/2010/main" val="3985079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normAutofit fontScale="92500" lnSpcReduction="10000"/>
          </a:bodyPr>
          <a:lstStyle/>
          <a:p>
            <a:pPr marL="0" indent="0" algn="ctr">
              <a:buNone/>
            </a:pPr>
            <a:r>
              <a:rPr lang="en-US" dirty="0"/>
              <a:t>Qualifications of a Deacon</a:t>
            </a:r>
          </a:p>
        </p:txBody>
      </p:sp>
      <p:sp>
        <p:nvSpPr>
          <p:cNvPr id="4" name="Content Placeholder 3"/>
          <p:cNvSpPr>
            <a:spLocks noGrp="1"/>
          </p:cNvSpPr>
          <p:nvPr>
            <p:ph sz="half" idx="2"/>
          </p:nvPr>
        </p:nvSpPr>
        <p:spPr>
          <a:xfrm>
            <a:off x="5628613" y="1555760"/>
            <a:ext cx="5654737" cy="4849522"/>
          </a:xfrm>
        </p:spPr>
        <p:txBody>
          <a:bodyPr>
            <a:normAutofit fontScale="92500" lnSpcReduction="10000"/>
          </a:bodyPr>
          <a:lstStyle/>
          <a:p>
            <a:r>
              <a:rPr lang="en-US" sz="1900" dirty="0"/>
              <a:t>Let’s review what these are: (Continued)</a:t>
            </a:r>
          </a:p>
          <a:p>
            <a:r>
              <a:rPr lang="en-US" sz="1900" dirty="0"/>
              <a:t>A Deacon Holds the Mystery of the Faith in a Pure Conscience.</a:t>
            </a:r>
          </a:p>
          <a:p>
            <a:r>
              <a:rPr lang="en-US" sz="1900" dirty="0"/>
              <a:t>A Deacon is Proven.</a:t>
            </a:r>
          </a:p>
          <a:p>
            <a:r>
              <a:rPr lang="en-US" sz="1900" dirty="0"/>
              <a:t>A Deacon Will Be Blameless.</a:t>
            </a:r>
          </a:p>
          <a:p>
            <a:r>
              <a:rPr lang="en-US" sz="1900" dirty="0"/>
              <a:t>A Deacon Will Have Good Domestic Relations.  (I have bundled this together to include “ruling his children and their own houses well.”)</a:t>
            </a:r>
          </a:p>
          <a:p>
            <a:endParaRPr lang="en-US" dirty="0"/>
          </a:p>
          <a:p>
            <a:r>
              <a:rPr lang="en-US" sz="1800" dirty="0">
                <a:effectLst/>
                <a:latin typeface="Calibri" panose="020F0502020204030204" pitchFamily="34" charset="0"/>
                <a:ea typeface="Calibri" panose="020F0502020204030204" pitchFamily="34" charset="0"/>
              </a:rPr>
              <a:t>The term </a:t>
            </a:r>
            <a:r>
              <a:rPr lang="en-US" sz="1800" i="1" dirty="0">
                <a:effectLst/>
                <a:latin typeface="Calibri" panose="020F0502020204030204" pitchFamily="34" charset="0"/>
                <a:ea typeface="Calibri" panose="020F0502020204030204" pitchFamily="34" charset="0"/>
              </a:rPr>
              <a:t>elders</a:t>
            </a:r>
            <a:r>
              <a:rPr lang="en-US" sz="1800" dirty="0">
                <a:effectLst/>
                <a:latin typeface="Calibri" panose="020F0502020204030204" pitchFamily="34" charset="0"/>
                <a:ea typeface="Calibri" panose="020F0502020204030204" pitchFamily="34" charset="0"/>
              </a:rPr>
              <a:t> and </a:t>
            </a:r>
            <a:r>
              <a:rPr lang="en-US" sz="1800" i="1" dirty="0">
                <a:effectLst/>
                <a:latin typeface="Calibri" panose="020F0502020204030204" pitchFamily="34" charset="0"/>
                <a:ea typeface="Calibri" panose="020F0502020204030204" pitchFamily="34" charset="0"/>
              </a:rPr>
              <a:t>deacons</a:t>
            </a:r>
            <a:r>
              <a:rPr lang="en-US" sz="1800" dirty="0">
                <a:effectLst/>
                <a:latin typeface="Calibri" panose="020F0502020204030204" pitchFamily="34" charset="0"/>
                <a:ea typeface="Calibri" panose="020F0502020204030204" pitchFamily="34" charset="0"/>
              </a:rPr>
              <a:t> are synonymous in most of our smaller churches in America.  They may choose either </a:t>
            </a:r>
            <a:r>
              <a:rPr lang="en-US" sz="1800" i="1" dirty="0">
                <a:effectLst/>
                <a:latin typeface="Calibri" panose="020F0502020204030204" pitchFamily="34" charset="0"/>
                <a:ea typeface="Calibri" panose="020F0502020204030204" pitchFamily="34" charset="0"/>
              </a:rPr>
              <a:t>elder</a:t>
            </a:r>
            <a:r>
              <a:rPr lang="en-US" sz="1800" dirty="0">
                <a:effectLst/>
                <a:latin typeface="Calibri" panose="020F0502020204030204" pitchFamily="34" charset="0"/>
                <a:ea typeface="Calibri" panose="020F0502020204030204" pitchFamily="34" charset="0"/>
              </a:rPr>
              <a:t> or </a:t>
            </a:r>
            <a:r>
              <a:rPr lang="en-US" sz="1800" i="1" dirty="0">
                <a:effectLst/>
                <a:latin typeface="Calibri" panose="020F0502020204030204" pitchFamily="34" charset="0"/>
                <a:ea typeface="Calibri" panose="020F0502020204030204" pitchFamily="34" charset="0"/>
              </a:rPr>
              <a:t>deacon</a:t>
            </a:r>
            <a:r>
              <a:rPr lang="en-US" sz="1800" dirty="0">
                <a:effectLst/>
                <a:latin typeface="Calibri" panose="020F0502020204030204" pitchFamily="34" charset="0"/>
                <a:ea typeface="Calibri" panose="020F0502020204030204" pitchFamily="34" charset="0"/>
              </a:rPr>
              <a:t> to simplify and fill both roles.  Some will further distinguish </a:t>
            </a:r>
            <a:r>
              <a:rPr lang="en-US" sz="1800" i="1" dirty="0">
                <a:effectLst/>
                <a:latin typeface="Calibri" panose="020F0502020204030204" pitchFamily="34" charset="0"/>
                <a:ea typeface="Calibri" panose="020F0502020204030204" pitchFamily="34" charset="0"/>
              </a:rPr>
              <a:t>deacons</a:t>
            </a:r>
            <a:r>
              <a:rPr lang="en-US" sz="1800" dirty="0">
                <a:effectLst/>
                <a:latin typeface="Calibri" panose="020F0502020204030204" pitchFamily="34" charset="0"/>
                <a:ea typeface="Calibri" panose="020F0502020204030204" pitchFamily="34" charset="0"/>
              </a:rPr>
              <a:t> as filling the spiritual duties while term </a:t>
            </a:r>
            <a:r>
              <a:rPr lang="en-US" sz="1800" i="1" dirty="0">
                <a:effectLst/>
                <a:latin typeface="Calibri" panose="020F0502020204030204" pitchFamily="34" charset="0"/>
                <a:ea typeface="Calibri" panose="020F0502020204030204" pitchFamily="34" charset="0"/>
              </a:rPr>
              <a:t>trustee</a:t>
            </a:r>
            <a:r>
              <a:rPr lang="en-US" sz="1800" dirty="0">
                <a:effectLst/>
                <a:latin typeface="Calibri" panose="020F0502020204030204" pitchFamily="34" charset="0"/>
                <a:ea typeface="Calibri" panose="020F0502020204030204" pitchFamily="34" charset="0"/>
              </a:rPr>
              <a:t> filling the administrative duties of the church.  </a:t>
            </a:r>
            <a:endParaRPr lang="en-US" dirty="0"/>
          </a:p>
          <a:p>
            <a:endParaRPr lang="en-US" dirty="0"/>
          </a:p>
        </p:txBody>
      </p:sp>
    </p:spTree>
    <p:extLst>
      <p:ext uri="{BB962C8B-B14F-4D97-AF65-F5344CB8AC3E}">
        <p14:creationId xmlns="" xmlns:p14="http://schemas.microsoft.com/office/powerpoint/2010/main" val="1536848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2011680" y="2728735"/>
            <a:ext cx="8604504" cy="1400530"/>
          </a:xfrm>
        </p:spPr>
        <p:txBody>
          <a:bodyPr>
            <a:normAutofit/>
          </a:bodyPr>
          <a:lstStyle/>
          <a:p>
            <a:pPr marL="0" indent="0">
              <a:buNone/>
            </a:pPr>
            <a:r>
              <a:rPr lang="en-US" sz="4400" dirty="0"/>
              <a:t>  </a:t>
            </a:r>
            <a:r>
              <a:rPr lang="en-US" sz="4400" dirty="0">
                <a:solidFill>
                  <a:srgbClr val="FFFF00"/>
                </a:solidFill>
              </a:rPr>
              <a:t>Questions and Comments</a:t>
            </a:r>
          </a:p>
        </p:txBody>
      </p:sp>
    </p:spTree>
    <p:extLst>
      <p:ext uri="{BB962C8B-B14F-4D97-AF65-F5344CB8AC3E}">
        <p14:creationId xmlns="" xmlns:p14="http://schemas.microsoft.com/office/powerpoint/2010/main" val="2109128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normAutofit lnSpcReduction="10000"/>
          </a:bodyPr>
          <a:lstStyle/>
          <a:p>
            <a:pPr marL="0" indent="0" algn="ctr">
              <a:buNone/>
            </a:pPr>
            <a:r>
              <a:rPr lang="en-US" dirty="0"/>
              <a:t>Your Calling</a:t>
            </a:r>
          </a:p>
        </p:txBody>
      </p:sp>
      <p:sp>
        <p:nvSpPr>
          <p:cNvPr id="4" name="Content Placeholder 3"/>
          <p:cNvSpPr>
            <a:spLocks noGrp="1"/>
          </p:cNvSpPr>
          <p:nvPr>
            <p:ph sz="half" idx="2"/>
          </p:nvPr>
        </p:nvSpPr>
        <p:spPr>
          <a:xfrm>
            <a:off x="5628613" y="1555760"/>
            <a:ext cx="5654737" cy="4849522"/>
          </a:xfrm>
        </p:spPr>
        <p:txBody>
          <a:bodyPr>
            <a:normAutofit lnSpcReduction="10000"/>
          </a:bodyPr>
          <a:lstStyle/>
          <a:p>
            <a:pPr>
              <a:lnSpc>
                <a:spcPct val="115000"/>
              </a:lnSpc>
              <a:spcBef>
                <a:spcPts val="0"/>
              </a:spcBef>
              <a:spcAft>
                <a:spcPts val="1000"/>
              </a:spcAft>
            </a:pPr>
            <a:r>
              <a:rPr lang="en-US" sz="1800" dirty="0">
                <a:effectLst/>
                <a:latin typeface="+mn-lt"/>
                <a:ea typeface="Calibri" panose="020F0502020204030204" pitchFamily="34" charset="0"/>
              </a:rPr>
              <a:t>I believe the position of deacon, or any board member is a calling.</a:t>
            </a:r>
          </a:p>
          <a:p>
            <a:pPr>
              <a:lnSpc>
                <a:spcPct val="115000"/>
              </a:lnSpc>
              <a:spcBef>
                <a:spcPts val="0"/>
              </a:spcBef>
              <a:spcAft>
                <a:spcPts val="1000"/>
              </a:spcAft>
            </a:pPr>
            <a:r>
              <a:rPr lang="en-US" sz="1800" dirty="0">
                <a:effectLst/>
                <a:latin typeface="+mn-lt"/>
                <a:ea typeface="Calibri" panose="020F0502020204030204" pitchFamily="34" charset="0"/>
              </a:rPr>
              <a:t>Being a deacon is an </a:t>
            </a:r>
            <a:r>
              <a:rPr lang="en-US" sz="1800" u="sng" dirty="0">
                <a:effectLst/>
                <a:latin typeface="+mn-lt"/>
                <a:ea typeface="Calibri" panose="020F0502020204030204" pitchFamily="34" charset="0"/>
              </a:rPr>
              <a:t>honored</a:t>
            </a:r>
            <a:r>
              <a:rPr lang="en-US" sz="1800" dirty="0">
                <a:effectLst/>
                <a:latin typeface="+mn-lt"/>
                <a:ea typeface="Calibri" panose="020F0502020204030204" pitchFamily="34" charset="0"/>
              </a:rPr>
              <a:t> and </a:t>
            </a:r>
            <a:r>
              <a:rPr lang="en-US" sz="1800" u="sng" dirty="0">
                <a:effectLst/>
                <a:latin typeface="+mn-lt"/>
                <a:ea typeface="Calibri" panose="020F0502020204030204" pitchFamily="34" charset="0"/>
              </a:rPr>
              <a:t>respected</a:t>
            </a:r>
            <a:r>
              <a:rPr lang="en-US" sz="1800" dirty="0">
                <a:effectLst/>
                <a:latin typeface="+mn-lt"/>
                <a:ea typeface="Calibri" panose="020F0502020204030204" pitchFamily="34" charset="0"/>
              </a:rPr>
              <a:t> position. </a:t>
            </a:r>
          </a:p>
          <a:p>
            <a:pPr>
              <a:lnSpc>
                <a:spcPct val="115000"/>
              </a:lnSpc>
              <a:spcBef>
                <a:spcPts val="0"/>
              </a:spcBef>
              <a:spcAft>
                <a:spcPts val="1000"/>
              </a:spcAft>
            </a:pPr>
            <a:r>
              <a:rPr lang="en-US" sz="1800" dirty="0">
                <a:effectLst/>
                <a:latin typeface="+mn-lt"/>
                <a:ea typeface="Calibri" panose="020F0502020204030204" pitchFamily="34" charset="0"/>
              </a:rPr>
              <a:t>Each deacon should have a </a:t>
            </a:r>
            <a:r>
              <a:rPr lang="en-US" sz="1800" u="sng" dirty="0">
                <a:effectLst/>
                <a:latin typeface="+mn-lt"/>
                <a:ea typeface="Calibri" panose="020F0502020204030204" pitchFamily="34" charset="0"/>
              </a:rPr>
              <a:t>servant's heart </a:t>
            </a:r>
            <a:r>
              <a:rPr lang="en-US" sz="1800" dirty="0">
                <a:effectLst/>
                <a:latin typeface="+mn-lt"/>
                <a:ea typeface="Calibri" panose="020F0502020204030204" pitchFamily="34" charset="0"/>
              </a:rPr>
              <a:t>to serve the church.</a:t>
            </a:r>
          </a:p>
          <a:p>
            <a:pPr>
              <a:lnSpc>
                <a:spcPct val="115000"/>
              </a:lnSpc>
              <a:spcBef>
                <a:spcPts val="0"/>
              </a:spcBef>
              <a:spcAft>
                <a:spcPts val="1000"/>
              </a:spcAft>
            </a:pPr>
            <a:r>
              <a:rPr lang="en-US" dirty="0">
                <a:latin typeface="Century Gothic" panose="020B0502020202020204" pitchFamily="34" charset="0"/>
                <a:ea typeface="Calibri" panose="020F0502020204030204" pitchFamily="34" charset="0"/>
                <a:cs typeface="Calibri" panose="020F0502020204030204" pitchFamily="34" charset="0"/>
              </a:rPr>
              <a:t>Each deacon </a:t>
            </a:r>
            <a:r>
              <a:rPr lang="en-US" dirty="0">
                <a:effectLst/>
                <a:latin typeface="Century Gothic" panose="020B0502020202020204" pitchFamily="34" charset="0"/>
                <a:ea typeface="Calibri" panose="020F0502020204030204" pitchFamily="34" charset="0"/>
                <a:cs typeface="Calibri" panose="020F0502020204030204" pitchFamily="34" charset="0"/>
              </a:rPr>
              <a:t>should </a:t>
            </a:r>
            <a:r>
              <a:rPr lang="en-US" u="sng" dirty="0">
                <a:effectLst/>
                <a:latin typeface="Century Gothic" panose="020B0502020202020204" pitchFamily="34" charset="0"/>
                <a:ea typeface="Calibri" panose="020F0502020204030204" pitchFamily="34" charset="0"/>
                <a:cs typeface="Calibri" panose="020F0502020204030204" pitchFamily="34" charset="0"/>
              </a:rPr>
              <a:t>never </a:t>
            </a:r>
            <a:r>
              <a:rPr lang="en-US" dirty="0">
                <a:effectLst/>
                <a:latin typeface="Century Gothic" panose="020B0502020202020204" pitchFamily="34" charset="0"/>
                <a:ea typeface="Calibri" panose="020F0502020204030204" pitchFamily="34" charset="0"/>
                <a:cs typeface="Calibri" panose="020F0502020204030204" pitchFamily="34" charset="0"/>
              </a:rPr>
              <a:t>display anything less, not having a spirit of haughtiness, arrogance, boastful, demanding, uncooperative, or ruling over the pastor and church.  </a:t>
            </a:r>
            <a:endParaRPr lang="en-US" dirty="0">
              <a:effectLst/>
              <a:latin typeface="Century Gothic" panose="020B0502020202020204" pitchFamily="34" charset="0"/>
              <a:ea typeface="Calibri" panose="020F0502020204030204" pitchFamily="34" charset="0"/>
              <a:cs typeface="Times New Roman" panose="02020603050405020304" pitchFamily="18" charset="0"/>
            </a:endParaRPr>
          </a:p>
          <a:p>
            <a:pPr marL="0" indent="0">
              <a:buNone/>
            </a:pPr>
            <a:r>
              <a:rPr lang="en-US" sz="1800" dirty="0">
                <a:effectLst/>
                <a:latin typeface="Calibri" panose="020F0502020204030204" pitchFamily="34" charset="0"/>
                <a:ea typeface="Calibri" panose="020F0502020204030204" pitchFamily="34" charset="0"/>
              </a:rPr>
              <a:t>Most churches and denominations have men serve as deacon.  Some churches will have women serve due to the shortage or lack of qualified men to serve. </a:t>
            </a:r>
            <a:endParaRPr lang="en-US" dirty="0"/>
          </a:p>
        </p:txBody>
      </p:sp>
    </p:spTree>
    <p:extLst>
      <p:ext uri="{BB962C8B-B14F-4D97-AF65-F5344CB8AC3E}">
        <p14:creationId xmlns="" xmlns:p14="http://schemas.microsoft.com/office/powerpoint/2010/main" val="947242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normAutofit lnSpcReduction="10000"/>
          </a:bodyPr>
          <a:lstStyle/>
          <a:p>
            <a:pPr marL="0" indent="0" algn="ctr">
              <a:buNone/>
            </a:pPr>
            <a:r>
              <a:rPr lang="en-US" dirty="0"/>
              <a:t>Your Calling</a:t>
            </a:r>
          </a:p>
        </p:txBody>
      </p:sp>
      <p:sp>
        <p:nvSpPr>
          <p:cNvPr id="4" name="Content Placeholder 3"/>
          <p:cNvSpPr>
            <a:spLocks noGrp="1"/>
          </p:cNvSpPr>
          <p:nvPr>
            <p:ph sz="half" idx="2"/>
          </p:nvPr>
        </p:nvSpPr>
        <p:spPr>
          <a:xfrm>
            <a:off x="5628613" y="1555760"/>
            <a:ext cx="5654737" cy="4849522"/>
          </a:xfrm>
        </p:spPr>
        <p:txBody>
          <a:bodyPr>
            <a:normAutofit lnSpcReduction="10000"/>
          </a:bodyPr>
          <a:lstStyle/>
          <a:p>
            <a:pPr marL="0" marR="0" indent="0">
              <a:buNone/>
            </a:pPr>
            <a:r>
              <a:rPr lang="en-US" sz="2000" dirty="0">
                <a:effectLst/>
                <a:latin typeface="+mn-lt"/>
                <a:ea typeface="Times New Roman" panose="02020603050405020304" pitchFamily="18" charset="0"/>
              </a:rPr>
              <a:t>Deacons or Deaconess should have some of these characteristics or talents: </a:t>
            </a:r>
          </a:p>
          <a:p>
            <a:pPr marL="0" marR="0" indent="0">
              <a:buNone/>
            </a:pPr>
            <a:endParaRPr lang="en-US" sz="2000" dirty="0">
              <a:effectLst/>
              <a:latin typeface="+mn-lt"/>
              <a:ea typeface="Times New Roman" panose="02020603050405020304" pitchFamily="18" charset="0"/>
            </a:endParaRPr>
          </a:p>
          <a:p>
            <a:pPr marL="0" marR="0"/>
            <a:r>
              <a:rPr lang="en-US" dirty="0">
                <a:effectLst/>
                <a:latin typeface="+mn-lt"/>
                <a:ea typeface="Times New Roman" panose="02020603050405020304" pitchFamily="18" charset="0"/>
              </a:rPr>
              <a:t>Deacons Have Been Tested.</a:t>
            </a:r>
          </a:p>
          <a:p>
            <a:r>
              <a:rPr lang="en-US" sz="1800" dirty="0">
                <a:effectLst/>
                <a:latin typeface="+mn-lt"/>
                <a:ea typeface="Calibri" panose="020F0502020204030204" pitchFamily="34" charset="0"/>
              </a:rPr>
              <a:t>Deacons </a:t>
            </a:r>
            <a:r>
              <a:rPr lang="en-US" sz="1800" dirty="0" smtClean="0">
                <a:effectLst/>
                <a:latin typeface="+mn-lt"/>
                <a:ea typeface="Calibri" panose="020F0502020204030204" pitchFamily="34" charset="0"/>
              </a:rPr>
              <a:t>Should Have Developed Good Social Skills.</a:t>
            </a:r>
            <a:endParaRPr lang="en-US" sz="1800" dirty="0">
              <a:effectLst/>
              <a:latin typeface="+mn-lt"/>
              <a:ea typeface="Calibri" panose="020F0502020204030204" pitchFamily="34" charset="0"/>
            </a:endParaRPr>
          </a:p>
          <a:p>
            <a:r>
              <a:rPr lang="en-US" sz="1800" dirty="0">
                <a:effectLst/>
                <a:latin typeface="+mn-lt"/>
                <a:ea typeface="Calibri" panose="020F0502020204030204" pitchFamily="34" charset="0"/>
              </a:rPr>
              <a:t>Deacons </a:t>
            </a:r>
            <a:r>
              <a:rPr lang="en-US" sz="1800" dirty="0" smtClean="0">
                <a:effectLst/>
                <a:latin typeface="+mn-lt"/>
                <a:ea typeface="Calibri" panose="020F0502020204030204" pitchFamily="34" charset="0"/>
              </a:rPr>
              <a:t>Are Manly</a:t>
            </a:r>
            <a:r>
              <a:rPr lang="en-US" sz="1800" dirty="0">
                <a:effectLst/>
                <a:latin typeface="+mn-lt"/>
                <a:ea typeface="Calibri" panose="020F0502020204030204" pitchFamily="34" charset="0"/>
              </a:rPr>
              <a:t>; Deaconess </a:t>
            </a:r>
            <a:r>
              <a:rPr lang="en-US" sz="1800" dirty="0" smtClean="0">
                <a:effectLst/>
                <a:latin typeface="+mn-lt"/>
                <a:ea typeface="Calibri" panose="020F0502020204030204" pitchFamily="34" charset="0"/>
              </a:rPr>
              <a:t>Are Womanly</a:t>
            </a:r>
            <a:r>
              <a:rPr lang="en-US" sz="1800" dirty="0">
                <a:effectLst/>
                <a:latin typeface="+mn-lt"/>
                <a:ea typeface="Calibri" panose="020F0502020204030204" pitchFamily="34" charset="0"/>
              </a:rPr>
              <a:t>. </a:t>
            </a:r>
            <a:endParaRPr lang="en-US" dirty="0">
              <a:effectLst/>
              <a:latin typeface="+mn-lt"/>
              <a:ea typeface="Times New Roman" panose="02020603050405020304" pitchFamily="18" charset="0"/>
            </a:endParaRPr>
          </a:p>
          <a:p>
            <a:pPr marL="0" marR="0"/>
            <a:r>
              <a:rPr lang="en-US" dirty="0">
                <a:effectLst/>
                <a:latin typeface="+mn-lt"/>
                <a:ea typeface="Times New Roman" panose="02020603050405020304" pitchFamily="18" charset="0"/>
              </a:rPr>
              <a:t>Deacons </a:t>
            </a:r>
            <a:r>
              <a:rPr lang="en-US" dirty="0" smtClean="0">
                <a:effectLst/>
                <a:latin typeface="+mn-lt"/>
                <a:ea typeface="Times New Roman" panose="02020603050405020304" pitchFamily="18" charset="0"/>
              </a:rPr>
              <a:t>Are </a:t>
            </a:r>
            <a:r>
              <a:rPr lang="en-US" dirty="0">
                <a:effectLst/>
                <a:latin typeface="+mn-lt"/>
                <a:ea typeface="Times New Roman" panose="02020603050405020304" pitchFamily="18" charset="0"/>
              </a:rPr>
              <a:t>Spiritual Leaders.</a:t>
            </a:r>
          </a:p>
          <a:p>
            <a:r>
              <a:rPr lang="en-US" sz="1800" dirty="0">
                <a:effectLst/>
                <a:latin typeface="+mn-lt"/>
                <a:ea typeface="Calibri" panose="020F0502020204030204" pitchFamily="34" charset="0"/>
              </a:rPr>
              <a:t>Deacons </a:t>
            </a:r>
            <a:r>
              <a:rPr lang="en-US" sz="1800" dirty="0" smtClean="0">
                <a:effectLst/>
                <a:latin typeface="+mn-lt"/>
                <a:ea typeface="Calibri" panose="020F0502020204030204" pitchFamily="34" charset="0"/>
              </a:rPr>
              <a:t>Should </a:t>
            </a:r>
            <a:r>
              <a:rPr lang="en-US" sz="1800" u="sng" dirty="0" smtClean="0">
                <a:effectLst/>
                <a:latin typeface="+mn-lt"/>
                <a:ea typeface="Calibri" panose="020F0502020204030204" pitchFamily="34" charset="0"/>
              </a:rPr>
              <a:t>Never</a:t>
            </a:r>
            <a:r>
              <a:rPr lang="en-US" sz="1800" dirty="0" smtClean="0">
                <a:effectLst/>
                <a:latin typeface="+mn-lt"/>
                <a:ea typeface="Calibri" panose="020F0502020204030204" pitchFamily="34" charset="0"/>
              </a:rPr>
              <a:t> Gossip </a:t>
            </a:r>
            <a:r>
              <a:rPr lang="en-US" sz="1800" dirty="0">
                <a:effectLst/>
                <a:latin typeface="+mn-lt"/>
                <a:ea typeface="Calibri" panose="020F0502020204030204" pitchFamily="34" charset="0"/>
              </a:rPr>
              <a:t>or </a:t>
            </a:r>
            <a:r>
              <a:rPr lang="en-US" sz="1800" dirty="0" smtClean="0">
                <a:effectLst/>
                <a:latin typeface="+mn-lt"/>
                <a:ea typeface="Calibri" panose="020F0502020204030204" pitchFamily="34" charset="0"/>
              </a:rPr>
              <a:t>Cause Any Division </a:t>
            </a:r>
            <a:r>
              <a:rPr lang="en-US" sz="1800" dirty="0">
                <a:effectLst/>
                <a:latin typeface="+mn-lt"/>
                <a:ea typeface="Calibri" panose="020F0502020204030204" pitchFamily="34" charset="0"/>
              </a:rPr>
              <a:t>in the </a:t>
            </a:r>
            <a:r>
              <a:rPr lang="en-US" sz="1800" dirty="0" smtClean="0">
                <a:effectLst/>
                <a:latin typeface="+mn-lt"/>
                <a:ea typeface="Calibri" panose="020F0502020204030204" pitchFamily="34" charset="0"/>
              </a:rPr>
              <a:t>Church</a:t>
            </a:r>
            <a:r>
              <a:rPr lang="en-US" sz="1800" dirty="0">
                <a:effectLst/>
                <a:latin typeface="+mn-lt"/>
                <a:ea typeface="Calibri" panose="020F0502020204030204" pitchFamily="34" charset="0"/>
              </a:rPr>
              <a:t>. </a:t>
            </a:r>
            <a:endParaRPr lang="en-US" dirty="0">
              <a:effectLst/>
              <a:latin typeface="+mn-lt"/>
              <a:ea typeface="Times New Roman" panose="02020603050405020304" pitchFamily="18" charset="0"/>
            </a:endParaRPr>
          </a:p>
          <a:p>
            <a:pPr marL="0" marR="0"/>
            <a:r>
              <a:rPr lang="en-US" dirty="0">
                <a:effectLst/>
                <a:latin typeface="+mn-lt"/>
                <a:ea typeface="Times New Roman" panose="02020603050405020304" pitchFamily="18" charset="0"/>
              </a:rPr>
              <a:t>Deacons Should Lead By Example.</a:t>
            </a:r>
          </a:p>
          <a:p>
            <a:pPr marL="0" marR="0"/>
            <a:r>
              <a:rPr lang="en-US" dirty="0">
                <a:latin typeface="+mn-lt"/>
                <a:ea typeface="Times New Roman" panose="02020603050405020304" pitchFamily="18" charset="0"/>
              </a:rPr>
              <a:t>Deacons Assist.</a:t>
            </a:r>
            <a:endParaRPr lang="en-US" dirty="0">
              <a:effectLst/>
              <a:latin typeface="+mn-lt"/>
              <a:ea typeface="Times New Roman" panose="02020603050405020304" pitchFamily="18" charset="0"/>
            </a:endParaRPr>
          </a:p>
          <a:p>
            <a:pPr marL="0" marR="0">
              <a:lnSpc>
                <a:spcPct val="115000"/>
              </a:lnSpc>
              <a:spcBef>
                <a:spcPts val="0"/>
              </a:spcBef>
              <a:spcAft>
                <a:spcPts val="1000"/>
              </a:spcAft>
            </a:pPr>
            <a:endParaRPr lang="en-US" dirty="0"/>
          </a:p>
        </p:txBody>
      </p:sp>
    </p:spTree>
    <p:extLst>
      <p:ext uri="{BB962C8B-B14F-4D97-AF65-F5344CB8AC3E}">
        <p14:creationId xmlns="" xmlns:p14="http://schemas.microsoft.com/office/powerpoint/2010/main" val="2754229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2011680" y="2728735"/>
            <a:ext cx="8604504" cy="1400530"/>
          </a:xfrm>
        </p:spPr>
        <p:txBody>
          <a:bodyPr>
            <a:normAutofit/>
          </a:bodyPr>
          <a:lstStyle/>
          <a:p>
            <a:pPr marL="0" indent="0">
              <a:buNone/>
            </a:pPr>
            <a:r>
              <a:rPr lang="en-US" sz="4400" dirty="0"/>
              <a:t>  </a:t>
            </a:r>
            <a:r>
              <a:rPr lang="en-US" sz="4400" dirty="0">
                <a:solidFill>
                  <a:srgbClr val="FFFF00"/>
                </a:solidFill>
              </a:rPr>
              <a:t>Questions and Comments</a:t>
            </a:r>
          </a:p>
        </p:txBody>
      </p:sp>
    </p:spTree>
    <p:extLst>
      <p:ext uri="{BB962C8B-B14F-4D97-AF65-F5344CB8AC3E}">
        <p14:creationId xmlns="" xmlns:p14="http://schemas.microsoft.com/office/powerpoint/2010/main" val="2794906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422595" y="1700034"/>
            <a:ext cx="9180927" cy="920073"/>
          </a:xfrm>
        </p:spPr>
        <p:txBody>
          <a:bodyPr>
            <a:normAutofit/>
          </a:bodyPr>
          <a:lstStyle/>
          <a:p>
            <a:pPr marL="0" indent="0">
              <a:buNone/>
            </a:pPr>
            <a:r>
              <a:rPr lang="en-US" sz="4400" dirty="0"/>
              <a:t>  </a:t>
            </a:r>
            <a:r>
              <a:rPr lang="en-US" sz="4400" dirty="0" smtClean="0">
                <a:solidFill>
                  <a:srgbClr val="FFFF00"/>
                </a:solidFill>
              </a:rPr>
              <a:t>Ask Yourself These 4 Questions:</a:t>
            </a:r>
            <a:endParaRPr lang="en-US" sz="4400" dirty="0">
              <a:solidFill>
                <a:srgbClr val="FFFF00"/>
              </a:solidFill>
            </a:endParaRPr>
          </a:p>
        </p:txBody>
      </p:sp>
      <p:sp>
        <p:nvSpPr>
          <p:cNvPr id="4" name="TextBox 3"/>
          <p:cNvSpPr txBox="1"/>
          <p:nvPr/>
        </p:nvSpPr>
        <p:spPr>
          <a:xfrm>
            <a:off x="852853" y="3006970"/>
            <a:ext cx="10735408" cy="3416320"/>
          </a:xfrm>
          <a:prstGeom prst="rect">
            <a:avLst/>
          </a:prstGeom>
          <a:noFill/>
        </p:spPr>
        <p:txBody>
          <a:bodyPr wrap="square" rtlCol="0">
            <a:spAutoFit/>
          </a:bodyPr>
          <a:lstStyle/>
          <a:p>
            <a:pPr marL="342900" indent="-342900">
              <a:buAutoNum type="arabicPeriod"/>
            </a:pPr>
            <a:r>
              <a:rPr lang="en-US" sz="2400" dirty="0" smtClean="0"/>
              <a:t>What can I do now to help my church become a dynamic church, one which everyone in your community knows and recognizes?</a:t>
            </a:r>
            <a:endParaRPr lang="en-US" sz="800" dirty="0" smtClean="0"/>
          </a:p>
          <a:p>
            <a:pPr marL="342900" indent="-342900">
              <a:buAutoNum type="arabicPeriod"/>
            </a:pPr>
            <a:endParaRPr lang="en-US" sz="800" dirty="0" smtClean="0"/>
          </a:p>
          <a:p>
            <a:pPr marL="342900" indent="-342900">
              <a:buAutoNum type="arabicPeriod"/>
            </a:pPr>
            <a:r>
              <a:rPr lang="en-US" sz="2400" dirty="0" smtClean="0"/>
              <a:t>What can I do to help my pastor achieve the vision and goals the Lord has given </a:t>
            </a:r>
            <a:r>
              <a:rPr lang="en-US" sz="2400" dirty="0" smtClean="0"/>
              <a:t>me </a:t>
            </a:r>
            <a:r>
              <a:rPr lang="en-US" sz="2400" dirty="0" smtClean="0"/>
              <a:t>for the church?</a:t>
            </a:r>
            <a:endParaRPr lang="en-US" sz="800" dirty="0" smtClean="0"/>
          </a:p>
          <a:p>
            <a:pPr marL="342900" indent="-342900"/>
            <a:r>
              <a:rPr lang="en-US" sz="800" dirty="0" smtClean="0"/>
              <a:t> </a:t>
            </a:r>
            <a:endParaRPr lang="en-US" sz="2400" dirty="0" smtClean="0"/>
          </a:p>
          <a:p>
            <a:pPr marL="342900" indent="-342900"/>
            <a:r>
              <a:rPr lang="en-US" sz="2400" dirty="0" smtClean="0"/>
              <a:t>3. What spiritual gifts do I have to offer or can use to help your pastor and church?</a:t>
            </a:r>
            <a:endParaRPr lang="en-US" sz="800" dirty="0" smtClean="0"/>
          </a:p>
          <a:p>
            <a:pPr marL="342900" indent="-342900"/>
            <a:endParaRPr lang="en-US" sz="800" dirty="0" smtClean="0"/>
          </a:p>
          <a:p>
            <a:pPr marL="342900" indent="-342900"/>
            <a:r>
              <a:rPr lang="en-US" sz="2400" dirty="0" smtClean="0"/>
              <a:t>4. Each week, do I look for opportunities to serve our pastor, members, and visitors or do I merely attend church? </a:t>
            </a:r>
            <a:endParaRPr lang="en-US" sz="2400" dirty="0"/>
          </a:p>
        </p:txBody>
      </p:sp>
    </p:spTree>
    <p:extLst>
      <p:ext uri="{BB962C8B-B14F-4D97-AF65-F5344CB8AC3E}">
        <p14:creationId xmlns="" xmlns:p14="http://schemas.microsoft.com/office/powerpoint/2010/main" val="544904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lstStyle/>
          <a:p>
            <a:pPr marL="0" indent="0" algn="ctr">
              <a:buNone/>
            </a:pPr>
            <a:r>
              <a:rPr lang="en-US" dirty="0"/>
              <a:t>Expectations and Boundaries</a:t>
            </a:r>
          </a:p>
        </p:txBody>
      </p:sp>
      <p:sp>
        <p:nvSpPr>
          <p:cNvPr id="4" name="Content Placeholder 3"/>
          <p:cNvSpPr>
            <a:spLocks noGrp="1"/>
          </p:cNvSpPr>
          <p:nvPr>
            <p:ph sz="half" idx="2"/>
          </p:nvPr>
        </p:nvSpPr>
        <p:spPr>
          <a:xfrm>
            <a:off x="5628613" y="1555760"/>
            <a:ext cx="5654737" cy="4849522"/>
          </a:xfrm>
        </p:spPr>
        <p:txBody>
          <a:bodyPr/>
          <a:lstStyle/>
          <a:p>
            <a:r>
              <a:rPr lang="en-US" dirty="0"/>
              <a:t>Are You Prepared to Serve in Your Position?</a:t>
            </a:r>
          </a:p>
          <a:p>
            <a:r>
              <a:rPr lang="en-US" dirty="0"/>
              <a:t>Being a Good Deacon is More than Being Qualified.</a:t>
            </a:r>
          </a:p>
          <a:p>
            <a:r>
              <a:rPr lang="en-US" dirty="0"/>
              <a:t>Are You Aware of Your Expectations and Boundaries?</a:t>
            </a:r>
          </a:p>
          <a:p>
            <a:r>
              <a:rPr lang="en-US" dirty="0"/>
              <a:t>Will Your Fruits Be Positive or Negative?</a:t>
            </a:r>
          </a:p>
          <a:p>
            <a:r>
              <a:rPr lang="en-US" dirty="0"/>
              <a:t>Will They Display Spiritual Gifts, maturity, and Growth as Found in Ephesians 4:7-16?</a:t>
            </a:r>
          </a:p>
          <a:p>
            <a:r>
              <a:rPr lang="en-US" dirty="0"/>
              <a:t>Are You willing to Teach Others?  Leading Them Even in Times of Correction for the Perfecting of the Saints?</a:t>
            </a:r>
          </a:p>
        </p:txBody>
      </p:sp>
    </p:spTree>
    <p:extLst>
      <p:ext uri="{BB962C8B-B14F-4D97-AF65-F5344CB8AC3E}">
        <p14:creationId xmlns="" xmlns:p14="http://schemas.microsoft.com/office/powerpoint/2010/main" val="31091772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lstStyle/>
          <a:p>
            <a:pPr marL="0" indent="0" algn="ctr">
              <a:buNone/>
            </a:pPr>
            <a:r>
              <a:rPr lang="en-US" dirty="0"/>
              <a:t>Expectations and Boundaries</a:t>
            </a:r>
          </a:p>
        </p:txBody>
      </p:sp>
      <p:sp>
        <p:nvSpPr>
          <p:cNvPr id="4" name="Content Placeholder 3"/>
          <p:cNvSpPr>
            <a:spLocks noGrp="1"/>
          </p:cNvSpPr>
          <p:nvPr>
            <p:ph sz="half" idx="2"/>
          </p:nvPr>
        </p:nvSpPr>
        <p:spPr>
          <a:xfrm>
            <a:off x="5628613" y="1555760"/>
            <a:ext cx="5654737" cy="4849522"/>
          </a:xfrm>
        </p:spPr>
        <p:txBody>
          <a:bodyPr/>
          <a:lstStyle/>
          <a:p>
            <a:pPr marL="0" indent="0">
              <a:buNone/>
            </a:pPr>
            <a:r>
              <a:rPr lang="en-US" sz="2000" dirty="0"/>
              <a:t>These Areas Are Not Negotiable:</a:t>
            </a:r>
          </a:p>
          <a:p>
            <a:r>
              <a:rPr lang="en-US" dirty="0"/>
              <a:t>Deacons Must Understand Expectations of their Office.</a:t>
            </a:r>
          </a:p>
          <a:p>
            <a:r>
              <a:rPr lang="en-US" dirty="0"/>
              <a:t>Deacons </a:t>
            </a:r>
            <a:r>
              <a:rPr lang="en-US" u="sng" dirty="0"/>
              <a:t>Honor</a:t>
            </a:r>
            <a:r>
              <a:rPr lang="en-US" dirty="0"/>
              <a:t>, </a:t>
            </a:r>
            <a:r>
              <a:rPr lang="en-US" u="sng" dirty="0"/>
              <a:t>Respect</a:t>
            </a:r>
            <a:r>
              <a:rPr lang="en-US" dirty="0"/>
              <a:t>, and </a:t>
            </a:r>
            <a:r>
              <a:rPr lang="en-US" u="sng" dirty="0"/>
              <a:t>Work Closely </a:t>
            </a:r>
            <a:r>
              <a:rPr lang="en-US" dirty="0"/>
              <a:t>with their Pastor.</a:t>
            </a:r>
          </a:p>
          <a:p>
            <a:r>
              <a:rPr lang="en-US" dirty="0"/>
              <a:t>Deacons Can Disagree but </a:t>
            </a:r>
            <a:r>
              <a:rPr lang="en-US" u="sng" dirty="0"/>
              <a:t>No</a:t>
            </a:r>
            <a:r>
              <a:rPr lang="en-US" dirty="0"/>
              <a:t>t Become Disagreeable.</a:t>
            </a:r>
          </a:p>
          <a:p>
            <a:r>
              <a:rPr lang="en-US" dirty="0"/>
              <a:t>Deacons Walk in </a:t>
            </a:r>
            <a:r>
              <a:rPr lang="en-US" u="sng" dirty="0"/>
              <a:t>Unity</a:t>
            </a:r>
            <a:r>
              <a:rPr lang="en-US" dirty="0"/>
              <a:t>!</a:t>
            </a:r>
          </a:p>
          <a:p>
            <a:r>
              <a:rPr lang="en-US" dirty="0" smtClean="0"/>
              <a:t>Deacons </a:t>
            </a:r>
            <a:r>
              <a:rPr lang="en-US" dirty="0"/>
              <a:t>Set the </a:t>
            </a:r>
            <a:r>
              <a:rPr lang="en-US" u="sng" dirty="0"/>
              <a:t>Example</a:t>
            </a:r>
            <a:r>
              <a:rPr lang="en-US" dirty="0"/>
              <a:t>.</a:t>
            </a:r>
          </a:p>
          <a:p>
            <a:r>
              <a:rPr lang="en-US" dirty="0"/>
              <a:t>Deacons Are Elected or Appointed, </a:t>
            </a:r>
            <a:r>
              <a:rPr lang="en-US" u="sng" dirty="0"/>
              <a:t>Not Your Spouse</a:t>
            </a:r>
            <a:r>
              <a:rPr lang="en-US" dirty="0"/>
              <a:t>!</a:t>
            </a:r>
          </a:p>
          <a:p>
            <a:endParaRPr lang="en-US" dirty="0"/>
          </a:p>
          <a:p>
            <a:pPr marL="0" indent="0">
              <a:buNone/>
            </a:pPr>
            <a:endParaRPr lang="en-US" dirty="0"/>
          </a:p>
        </p:txBody>
      </p:sp>
    </p:spTree>
    <p:extLst>
      <p:ext uri="{BB962C8B-B14F-4D97-AF65-F5344CB8AC3E}">
        <p14:creationId xmlns="" xmlns:p14="http://schemas.microsoft.com/office/powerpoint/2010/main" val="6266550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lstStyle/>
          <a:p>
            <a:pPr marL="0" indent="0" algn="ctr">
              <a:buNone/>
            </a:pPr>
            <a:r>
              <a:rPr lang="en-US" dirty="0"/>
              <a:t>Expectations and Boundaries</a:t>
            </a:r>
          </a:p>
        </p:txBody>
      </p:sp>
      <p:sp>
        <p:nvSpPr>
          <p:cNvPr id="4" name="Content Placeholder 3"/>
          <p:cNvSpPr>
            <a:spLocks noGrp="1"/>
          </p:cNvSpPr>
          <p:nvPr>
            <p:ph sz="half" idx="2"/>
          </p:nvPr>
        </p:nvSpPr>
        <p:spPr>
          <a:xfrm>
            <a:off x="5628613" y="1555760"/>
            <a:ext cx="5654737" cy="4849522"/>
          </a:xfrm>
        </p:spPr>
        <p:txBody>
          <a:bodyPr/>
          <a:lstStyle/>
          <a:p>
            <a:pPr marL="0" indent="0">
              <a:buNone/>
            </a:pPr>
            <a:r>
              <a:rPr lang="en-US" sz="2000" dirty="0"/>
              <a:t>These Areas Are Not Negotiable</a:t>
            </a:r>
            <a:r>
              <a:rPr lang="en-US" sz="2000" dirty="0">
                <a:sym typeface="Wingdings" panose="05000000000000000000" pitchFamily="2" charset="2"/>
              </a:rPr>
              <a:t> Continued:</a:t>
            </a:r>
            <a:endParaRPr lang="en-US" sz="2000" dirty="0"/>
          </a:p>
          <a:p>
            <a:endParaRPr lang="en-US" dirty="0"/>
          </a:p>
          <a:p>
            <a:r>
              <a:rPr lang="en-US" dirty="0"/>
              <a:t>Deacons Turn Things </a:t>
            </a:r>
            <a:r>
              <a:rPr lang="en-US" u="sng" dirty="0"/>
              <a:t>Over To God</a:t>
            </a:r>
            <a:r>
              <a:rPr lang="en-US" dirty="0"/>
              <a:t>.</a:t>
            </a:r>
          </a:p>
          <a:p>
            <a:r>
              <a:rPr lang="en-US" dirty="0"/>
              <a:t>Deacons Display the Right Spirit </a:t>
            </a:r>
            <a:r>
              <a:rPr lang="en-US" u="sng" dirty="0"/>
              <a:t>Inside and Outside</a:t>
            </a:r>
            <a:r>
              <a:rPr lang="en-US" dirty="0"/>
              <a:t> of the Church.</a:t>
            </a:r>
          </a:p>
          <a:p>
            <a:r>
              <a:rPr lang="en-US" dirty="0"/>
              <a:t>Deacons Bring </a:t>
            </a:r>
            <a:r>
              <a:rPr lang="en-US" u="sng" dirty="0"/>
              <a:t>Joy</a:t>
            </a:r>
            <a:r>
              <a:rPr lang="en-US" dirty="0"/>
              <a:t> and </a:t>
            </a:r>
            <a:r>
              <a:rPr lang="en-US" u="sng" dirty="0"/>
              <a:t>Peace </a:t>
            </a:r>
            <a:r>
              <a:rPr lang="en-US" dirty="0"/>
              <a:t>While Serving.</a:t>
            </a:r>
          </a:p>
          <a:p>
            <a:r>
              <a:rPr lang="en-US" dirty="0"/>
              <a:t>Deacons Should Be </a:t>
            </a:r>
            <a:r>
              <a:rPr lang="en-US" u="sng" dirty="0"/>
              <a:t>Genuine</a:t>
            </a:r>
            <a:r>
              <a:rPr lang="en-US" dirty="0"/>
              <a:t> and </a:t>
            </a:r>
            <a:r>
              <a:rPr lang="en-US" u="sng" dirty="0"/>
              <a:t>Understanding</a:t>
            </a:r>
            <a:r>
              <a:rPr lang="en-US" dirty="0"/>
              <a:t>.</a:t>
            </a:r>
          </a:p>
          <a:p>
            <a:r>
              <a:rPr lang="en-US" dirty="0" smtClean="0"/>
              <a:t>Deacons </a:t>
            </a:r>
            <a:r>
              <a:rPr lang="en-US" dirty="0"/>
              <a:t>Should Be a </a:t>
            </a:r>
            <a:r>
              <a:rPr lang="en-US" u="sng" dirty="0"/>
              <a:t>Person of Prayer</a:t>
            </a:r>
            <a:r>
              <a:rPr lang="en-US" dirty="0"/>
              <a:t>.</a:t>
            </a:r>
          </a:p>
          <a:p>
            <a:r>
              <a:rPr lang="en-US" dirty="0"/>
              <a:t>Deacons </a:t>
            </a:r>
            <a:r>
              <a:rPr lang="en-US" u="sng" dirty="0"/>
              <a:t>Protect</a:t>
            </a:r>
            <a:r>
              <a:rPr lang="en-US" dirty="0"/>
              <a:t> their Pastor from Outside Forces. </a:t>
            </a:r>
          </a:p>
          <a:p>
            <a:r>
              <a:rPr lang="en-US" dirty="0"/>
              <a:t>Deacons </a:t>
            </a:r>
            <a:r>
              <a:rPr lang="en-US" dirty="0" smtClean="0"/>
              <a:t>Help With Other </a:t>
            </a:r>
            <a:r>
              <a:rPr lang="en-US" u="sng" dirty="0" smtClean="0"/>
              <a:t>Duties</a:t>
            </a:r>
            <a:r>
              <a:rPr lang="en-US" dirty="0" smtClean="0"/>
              <a:t> </a:t>
            </a:r>
            <a:r>
              <a:rPr lang="en-US" dirty="0"/>
              <a:t>When Needed. (Servants) </a:t>
            </a:r>
          </a:p>
          <a:p>
            <a:pPr marL="0" indent="0">
              <a:buNone/>
            </a:pPr>
            <a:endParaRPr lang="en-US" dirty="0"/>
          </a:p>
        </p:txBody>
      </p:sp>
    </p:spTree>
    <p:extLst>
      <p:ext uri="{BB962C8B-B14F-4D97-AF65-F5344CB8AC3E}">
        <p14:creationId xmlns="" xmlns:p14="http://schemas.microsoft.com/office/powerpoint/2010/main" val="12115550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normAutofit/>
          </a:bodyPr>
          <a:lstStyle/>
          <a:p>
            <a:pPr marL="0" indent="0" algn="ctr">
              <a:buNone/>
            </a:pPr>
            <a:r>
              <a:rPr lang="en-US" dirty="0"/>
              <a:t>Expectations and Boundaries</a:t>
            </a:r>
          </a:p>
        </p:txBody>
      </p:sp>
      <p:sp>
        <p:nvSpPr>
          <p:cNvPr id="4" name="Content Placeholder 3"/>
          <p:cNvSpPr>
            <a:spLocks noGrp="1"/>
          </p:cNvSpPr>
          <p:nvPr>
            <p:ph sz="half" idx="2"/>
          </p:nvPr>
        </p:nvSpPr>
        <p:spPr>
          <a:xfrm>
            <a:off x="5628613" y="1555760"/>
            <a:ext cx="5654737" cy="4849522"/>
          </a:xfrm>
        </p:spPr>
        <p:txBody>
          <a:bodyPr>
            <a:normAutofit/>
          </a:bodyPr>
          <a:lstStyle/>
          <a:p>
            <a:pPr marL="0" indent="0">
              <a:buNone/>
            </a:pPr>
            <a:r>
              <a:rPr lang="en-US" sz="2000" dirty="0"/>
              <a:t>Deacons Are Not:</a:t>
            </a:r>
          </a:p>
          <a:p>
            <a:endParaRPr lang="en-US" dirty="0"/>
          </a:p>
          <a:p>
            <a:r>
              <a:rPr lang="en-US" dirty="0"/>
              <a:t>Deacons Do </a:t>
            </a:r>
            <a:r>
              <a:rPr lang="en-US" u="sng" dirty="0"/>
              <a:t>Not</a:t>
            </a:r>
            <a:r>
              <a:rPr lang="en-US" dirty="0"/>
              <a:t> Direct (Run) the Church.  This Is the Pastor’s Role. </a:t>
            </a:r>
          </a:p>
          <a:p>
            <a:r>
              <a:rPr lang="en-US" dirty="0"/>
              <a:t>Deacons Are </a:t>
            </a:r>
            <a:r>
              <a:rPr lang="en-US" u="sng" dirty="0"/>
              <a:t>Not</a:t>
            </a:r>
            <a:r>
              <a:rPr lang="en-US" dirty="0"/>
              <a:t> Representatives of the Church Membership. </a:t>
            </a:r>
          </a:p>
          <a:p>
            <a:r>
              <a:rPr lang="en-US" dirty="0"/>
              <a:t>Deacons Are </a:t>
            </a:r>
            <a:r>
              <a:rPr lang="en-US" u="sng" dirty="0"/>
              <a:t>Not </a:t>
            </a:r>
            <a:r>
              <a:rPr lang="en-US" dirty="0"/>
              <a:t> Administrators.  Deacons facilitate through leadership and assist the pastor. </a:t>
            </a:r>
          </a:p>
          <a:p>
            <a:pPr marL="342900" marR="0" lvl="0" indent="-342900">
              <a:buFont typeface="Symbol" panose="05050102010706020507" pitchFamily="18" charset="2"/>
              <a:buChar char=""/>
            </a:pPr>
            <a:r>
              <a:rPr lang="en-US" sz="2000" dirty="0">
                <a:effectLst/>
                <a:latin typeface="+mn-lt"/>
                <a:ea typeface="Times New Roman" panose="02020603050405020304" pitchFamily="18" charset="0"/>
                <a:cs typeface="Times New Roman" panose="02020603050405020304" pitchFamily="18" charset="0"/>
              </a:rPr>
              <a:t>Deacons Are </a:t>
            </a:r>
            <a:r>
              <a:rPr lang="en-US" sz="2000" u="sng" dirty="0">
                <a:effectLst/>
                <a:latin typeface="+mn-lt"/>
                <a:ea typeface="Times New Roman" panose="02020603050405020304" pitchFamily="18" charset="0"/>
                <a:cs typeface="Times New Roman" panose="02020603050405020304" pitchFamily="18" charset="0"/>
              </a:rPr>
              <a:t>Not</a:t>
            </a:r>
            <a:r>
              <a:rPr lang="en-US" sz="2000" dirty="0">
                <a:effectLst/>
                <a:latin typeface="+mn-lt"/>
                <a:ea typeface="Times New Roman" panose="02020603050405020304" pitchFamily="18" charset="0"/>
                <a:cs typeface="Times New Roman" panose="02020603050405020304" pitchFamily="18" charset="0"/>
              </a:rPr>
              <a:t> Inspectors or Overseers.  </a:t>
            </a:r>
          </a:p>
          <a:p>
            <a:pPr marL="342900" marR="0" lvl="0" indent="-342900">
              <a:buFont typeface="Symbol" panose="05050102010706020507" pitchFamily="18" charset="2"/>
              <a:buChar char=""/>
            </a:pPr>
            <a:r>
              <a:rPr lang="en-US" sz="2000" dirty="0">
                <a:effectLst/>
                <a:latin typeface="+mn-lt"/>
                <a:ea typeface="Times New Roman" panose="02020603050405020304" pitchFamily="18" charset="0"/>
                <a:cs typeface="Times New Roman" panose="02020603050405020304" pitchFamily="18" charset="0"/>
              </a:rPr>
              <a:t>Deacons Do </a:t>
            </a:r>
            <a:r>
              <a:rPr lang="en-US" sz="2000" u="sng" dirty="0">
                <a:effectLst/>
                <a:latin typeface="+mn-lt"/>
                <a:ea typeface="Times New Roman" panose="02020603050405020304" pitchFamily="18" charset="0"/>
                <a:cs typeface="Times New Roman" panose="02020603050405020304" pitchFamily="18" charset="0"/>
              </a:rPr>
              <a:t>Not</a:t>
            </a:r>
            <a:r>
              <a:rPr lang="en-US" sz="2000" dirty="0">
                <a:effectLst/>
                <a:latin typeface="+mn-lt"/>
                <a:ea typeface="Times New Roman" panose="02020603050405020304" pitchFamily="18" charset="0"/>
                <a:cs typeface="Times New Roman" panose="02020603050405020304" pitchFamily="18" charset="0"/>
              </a:rPr>
              <a:t> Rule, Correct, or Micromanage their Pastors.</a:t>
            </a:r>
            <a:endParaRPr lang="en-US" dirty="0"/>
          </a:p>
        </p:txBody>
      </p:sp>
    </p:spTree>
    <p:extLst>
      <p:ext uri="{BB962C8B-B14F-4D97-AF65-F5344CB8AC3E}">
        <p14:creationId xmlns="" xmlns:p14="http://schemas.microsoft.com/office/powerpoint/2010/main" val="2927428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2011680" y="2728735"/>
            <a:ext cx="8604504" cy="1400530"/>
          </a:xfrm>
        </p:spPr>
        <p:txBody>
          <a:bodyPr>
            <a:normAutofit/>
          </a:bodyPr>
          <a:lstStyle/>
          <a:p>
            <a:pPr marL="0" indent="0">
              <a:buNone/>
            </a:pPr>
            <a:r>
              <a:rPr lang="en-US" sz="4400" dirty="0"/>
              <a:t>  </a:t>
            </a:r>
            <a:r>
              <a:rPr lang="en-US" sz="4400" dirty="0">
                <a:solidFill>
                  <a:srgbClr val="FFFF00"/>
                </a:solidFill>
              </a:rPr>
              <a:t>Questions and Comments</a:t>
            </a:r>
          </a:p>
        </p:txBody>
      </p:sp>
    </p:spTree>
    <p:extLst>
      <p:ext uri="{BB962C8B-B14F-4D97-AF65-F5344CB8AC3E}">
        <p14:creationId xmlns="" xmlns:p14="http://schemas.microsoft.com/office/powerpoint/2010/main" val="761255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lstStyle/>
          <a:p>
            <a:pPr marL="0" indent="0" algn="ctr">
              <a:buNone/>
            </a:pPr>
            <a:r>
              <a:rPr lang="en-US" dirty="0"/>
              <a:t>Ten Outstanding Qualities of a Deacon. </a:t>
            </a:r>
          </a:p>
          <a:p>
            <a:pPr algn="ctr"/>
            <a:endParaRPr lang="en-US" dirty="0"/>
          </a:p>
          <a:p>
            <a:pPr marL="0" indent="0" algn="ctr">
              <a:buNone/>
            </a:pPr>
            <a:r>
              <a:rPr lang="en-US" dirty="0">
                <a:solidFill>
                  <a:srgbClr val="FFFF00"/>
                </a:solidFill>
              </a:rPr>
              <a:t>WORKING AS A TEAM</a:t>
            </a:r>
          </a:p>
        </p:txBody>
      </p:sp>
      <p:sp>
        <p:nvSpPr>
          <p:cNvPr id="4" name="Content Placeholder 3"/>
          <p:cNvSpPr>
            <a:spLocks noGrp="1"/>
          </p:cNvSpPr>
          <p:nvPr>
            <p:ph sz="half" idx="2"/>
          </p:nvPr>
        </p:nvSpPr>
        <p:spPr>
          <a:xfrm>
            <a:off x="5628613" y="2404872"/>
            <a:ext cx="5654737" cy="4000410"/>
          </a:xfrm>
        </p:spPr>
        <p:txBody>
          <a:bodyPr/>
          <a:lstStyle/>
          <a:p>
            <a:pPr marL="0" marR="0" indent="0">
              <a:buNone/>
            </a:pPr>
            <a:r>
              <a:rPr lang="en-US" sz="1800" dirty="0">
                <a:effectLst/>
                <a:latin typeface="Calibri" panose="020F0502020204030204" pitchFamily="34" charset="0"/>
                <a:ea typeface="Times New Roman" panose="02020603050405020304" pitchFamily="18" charset="0"/>
              </a:rPr>
              <a:t>The organization and functionality of any church is beautifully set up to succeed, however; its success largely depends upon the sum of its parts. Do those in leadership add value or diminish its effectiveness?  People often think the church can operate successfully without much thought or preparation of those leading the church.  In the business world, it is a proven fact that many businesses go under because they have placed the wrong individual in leadership.  They may be a good person, but they lack the qualities of taking that business to greater heights.  The church is no different.  </a:t>
            </a: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 xmlns:p14="http://schemas.microsoft.com/office/powerpoint/2010/main" val="1808669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normAutofit/>
          </a:bodyPr>
          <a:lstStyle/>
          <a:p>
            <a:pPr marL="0" indent="0" algn="ctr">
              <a:buNone/>
            </a:pPr>
            <a:r>
              <a:rPr lang="en-US" dirty="0"/>
              <a:t>Ten Outstanding Qualities of a Deacon. </a:t>
            </a:r>
          </a:p>
          <a:p>
            <a:pPr algn="ctr"/>
            <a:endParaRPr lang="en-US" dirty="0"/>
          </a:p>
          <a:p>
            <a:pPr marL="0" indent="0" algn="ctr">
              <a:buNone/>
            </a:pPr>
            <a:r>
              <a:rPr lang="en-US" dirty="0">
                <a:solidFill>
                  <a:srgbClr val="FFFF00"/>
                </a:solidFill>
              </a:rPr>
              <a:t>WORKING AS A TEAM</a:t>
            </a:r>
          </a:p>
        </p:txBody>
      </p:sp>
      <p:sp>
        <p:nvSpPr>
          <p:cNvPr id="4" name="Content Placeholder 3"/>
          <p:cNvSpPr>
            <a:spLocks noGrp="1"/>
          </p:cNvSpPr>
          <p:nvPr>
            <p:ph sz="half" idx="2"/>
          </p:nvPr>
        </p:nvSpPr>
        <p:spPr>
          <a:xfrm>
            <a:off x="5628613" y="1555760"/>
            <a:ext cx="5654737" cy="4849522"/>
          </a:xfrm>
        </p:spPr>
        <p:txBody>
          <a:bodyPr>
            <a:normAutofit/>
          </a:bodyPr>
          <a:lstStyle/>
          <a:p>
            <a:pPr marL="0" indent="0" algn="ctr">
              <a:buNone/>
            </a:pPr>
            <a:r>
              <a:rPr lang="en-US" sz="2200" dirty="0"/>
              <a:t>10 Outstanding Qualities of a Deacon </a:t>
            </a:r>
            <a:r>
              <a:rPr lang="en-US" dirty="0"/>
              <a:t/>
            </a:r>
            <a:br>
              <a:rPr lang="en-US" dirty="0"/>
            </a:br>
            <a:r>
              <a:rPr lang="en-US" sz="1400" dirty="0"/>
              <a:t>(These are not in any specific order)</a:t>
            </a:r>
          </a:p>
          <a:p>
            <a:pPr marL="0" indent="0" algn="ctr">
              <a:buNone/>
            </a:pPr>
            <a:endParaRPr lang="en-US" sz="1400" dirty="0"/>
          </a:p>
          <a:p>
            <a:r>
              <a:rPr lang="en-US" dirty="0"/>
              <a:t>Every Deacon Should Strive for </a:t>
            </a:r>
            <a:r>
              <a:rPr lang="en-US" u="sng" dirty="0"/>
              <a:t>Unity</a:t>
            </a:r>
            <a:r>
              <a:rPr lang="en-US" dirty="0"/>
              <a:t>.</a:t>
            </a:r>
          </a:p>
          <a:p>
            <a:r>
              <a:rPr lang="en-US" dirty="0"/>
              <a:t>Every Deacon Should Be </a:t>
            </a:r>
            <a:r>
              <a:rPr lang="en-US" u="sng" dirty="0"/>
              <a:t>Open to New Ideas</a:t>
            </a:r>
            <a:r>
              <a:rPr lang="en-US" dirty="0"/>
              <a:t>.</a:t>
            </a:r>
          </a:p>
          <a:p>
            <a:r>
              <a:rPr lang="en-US" dirty="0"/>
              <a:t>Every Deacon Should Be Free to Exercise the Skills, Experience, and Resources to Make Your Board </a:t>
            </a:r>
            <a:r>
              <a:rPr lang="en-US" u="sng" dirty="0"/>
              <a:t>Complete</a:t>
            </a:r>
            <a:r>
              <a:rPr lang="en-US" dirty="0"/>
              <a:t>.</a:t>
            </a:r>
          </a:p>
          <a:p>
            <a:r>
              <a:rPr lang="en-US" dirty="0"/>
              <a:t>Every Deacons Should Have a </a:t>
            </a:r>
            <a:r>
              <a:rPr lang="en-US" u="sng" dirty="0"/>
              <a:t>Servant’s Heart</a:t>
            </a:r>
            <a:r>
              <a:rPr lang="en-US" dirty="0"/>
              <a:t>.</a:t>
            </a:r>
          </a:p>
          <a:p>
            <a:r>
              <a:rPr lang="en-US" dirty="0"/>
              <a:t>Every Deacon Should Be </a:t>
            </a:r>
            <a:r>
              <a:rPr lang="en-US" u="sng" dirty="0"/>
              <a:t>Actively Participating</a:t>
            </a:r>
            <a:r>
              <a:rPr lang="en-US" dirty="0"/>
              <a:t> in the Needs of Their Pastor and Church.</a:t>
            </a:r>
          </a:p>
        </p:txBody>
      </p:sp>
    </p:spTree>
    <p:extLst>
      <p:ext uri="{BB962C8B-B14F-4D97-AF65-F5344CB8AC3E}">
        <p14:creationId xmlns="" xmlns:p14="http://schemas.microsoft.com/office/powerpoint/2010/main" val="35474648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normAutofit/>
          </a:bodyPr>
          <a:lstStyle/>
          <a:p>
            <a:pPr marL="0" indent="0" algn="ctr">
              <a:buNone/>
            </a:pPr>
            <a:r>
              <a:rPr lang="en-US" dirty="0"/>
              <a:t>Ten Outstanding Qualities of a Deacon. </a:t>
            </a:r>
          </a:p>
          <a:p>
            <a:pPr algn="ctr"/>
            <a:endParaRPr lang="en-US" dirty="0"/>
          </a:p>
          <a:p>
            <a:pPr marL="0" indent="0" algn="ctr">
              <a:buNone/>
            </a:pPr>
            <a:r>
              <a:rPr lang="en-US" dirty="0">
                <a:solidFill>
                  <a:srgbClr val="FFFF00"/>
                </a:solidFill>
              </a:rPr>
              <a:t>WORKING AS A TEAM</a:t>
            </a:r>
          </a:p>
        </p:txBody>
      </p:sp>
      <p:sp>
        <p:nvSpPr>
          <p:cNvPr id="4" name="Content Placeholder 3"/>
          <p:cNvSpPr>
            <a:spLocks noGrp="1"/>
          </p:cNvSpPr>
          <p:nvPr>
            <p:ph sz="half" idx="2"/>
          </p:nvPr>
        </p:nvSpPr>
        <p:spPr>
          <a:xfrm>
            <a:off x="5628613" y="1555760"/>
            <a:ext cx="5654737" cy="4849522"/>
          </a:xfrm>
        </p:spPr>
        <p:txBody>
          <a:bodyPr>
            <a:normAutofit/>
          </a:bodyPr>
          <a:lstStyle/>
          <a:p>
            <a:pPr marL="0" indent="0" algn="ctr">
              <a:buNone/>
            </a:pPr>
            <a:r>
              <a:rPr lang="en-US" sz="2200" dirty="0"/>
              <a:t>10 Outstanding Qualities of a Deacon </a:t>
            </a:r>
            <a:r>
              <a:rPr lang="en-US" dirty="0"/>
              <a:t/>
            </a:r>
            <a:br>
              <a:rPr lang="en-US" dirty="0"/>
            </a:br>
            <a:r>
              <a:rPr lang="en-US" sz="1400" dirty="0"/>
              <a:t>(These are not in any specific order)</a:t>
            </a:r>
          </a:p>
          <a:p>
            <a:pPr marL="0" indent="0" algn="ctr">
              <a:buNone/>
            </a:pPr>
            <a:endParaRPr lang="en-US" sz="1400" dirty="0"/>
          </a:p>
          <a:p>
            <a:r>
              <a:rPr lang="en-US" dirty="0"/>
              <a:t>Every Deacon Should Have a </a:t>
            </a:r>
            <a:r>
              <a:rPr lang="en-US" u="sng" dirty="0"/>
              <a:t>Cooperative Spirit</a:t>
            </a:r>
            <a:r>
              <a:rPr lang="en-US" dirty="0"/>
              <a:t> Between Other Deacons and Pastor. </a:t>
            </a:r>
          </a:p>
          <a:p>
            <a:r>
              <a:rPr lang="en-US" dirty="0"/>
              <a:t>Every Deacon Should Pray for </a:t>
            </a:r>
            <a:r>
              <a:rPr lang="en-US" u="sng" dirty="0"/>
              <a:t>Discernment</a:t>
            </a:r>
            <a:r>
              <a:rPr lang="en-US" dirty="0"/>
              <a:t>.  </a:t>
            </a:r>
          </a:p>
          <a:p>
            <a:r>
              <a:rPr lang="en-US" dirty="0"/>
              <a:t>Every Deacon Should </a:t>
            </a:r>
            <a:r>
              <a:rPr lang="en-US" u="sng" dirty="0"/>
              <a:t>Share</a:t>
            </a:r>
            <a:r>
              <a:rPr lang="en-US" dirty="0"/>
              <a:t> the Vision and Goals of the </a:t>
            </a:r>
            <a:r>
              <a:rPr lang="en-US" dirty="0" smtClean="0"/>
              <a:t>Church to others.  </a:t>
            </a:r>
            <a:endParaRPr lang="en-US" dirty="0"/>
          </a:p>
          <a:p>
            <a:r>
              <a:rPr lang="en-US" dirty="0"/>
              <a:t>Every Deacons Should Be </a:t>
            </a:r>
            <a:r>
              <a:rPr lang="en-US" u="sng" dirty="0"/>
              <a:t>God-led</a:t>
            </a:r>
            <a:r>
              <a:rPr lang="en-US" dirty="0"/>
              <a:t>, Not Person-led.</a:t>
            </a:r>
          </a:p>
          <a:p>
            <a:r>
              <a:rPr lang="en-US" dirty="0"/>
              <a:t>Every Deacon </a:t>
            </a:r>
            <a:r>
              <a:rPr lang="en-US" u="sng" dirty="0"/>
              <a:t>Protects</a:t>
            </a:r>
            <a:r>
              <a:rPr lang="en-US" dirty="0"/>
              <a:t> the Integrity of the Church and Its Purpose. </a:t>
            </a:r>
          </a:p>
        </p:txBody>
      </p:sp>
    </p:spTree>
    <p:extLst>
      <p:ext uri="{BB962C8B-B14F-4D97-AF65-F5344CB8AC3E}">
        <p14:creationId xmlns="" xmlns:p14="http://schemas.microsoft.com/office/powerpoint/2010/main" val="12868802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2011680" y="2728735"/>
            <a:ext cx="8604504" cy="1400530"/>
          </a:xfrm>
        </p:spPr>
        <p:txBody>
          <a:bodyPr>
            <a:normAutofit/>
          </a:bodyPr>
          <a:lstStyle/>
          <a:p>
            <a:pPr marL="0" indent="0">
              <a:buNone/>
            </a:pPr>
            <a:r>
              <a:rPr lang="en-US" sz="4400" dirty="0"/>
              <a:t>  </a:t>
            </a:r>
            <a:r>
              <a:rPr lang="en-US" sz="4400" dirty="0">
                <a:solidFill>
                  <a:srgbClr val="FFFF00"/>
                </a:solidFill>
              </a:rPr>
              <a:t>Questions and Comments</a:t>
            </a:r>
          </a:p>
        </p:txBody>
      </p:sp>
    </p:spTree>
    <p:extLst>
      <p:ext uri="{BB962C8B-B14F-4D97-AF65-F5344CB8AC3E}">
        <p14:creationId xmlns="" xmlns:p14="http://schemas.microsoft.com/office/powerpoint/2010/main" val="17896776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normAutofit/>
          </a:bodyPr>
          <a:lstStyle/>
          <a:p>
            <a:pPr marL="0" indent="0" algn="ctr">
              <a:buNone/>
            </a:pPr>
            <a:r>
              <a:rPr lang="en-US" dirty="0"/>
              <a:t>CONDUCTING BUSINESS</a:t>
            </a:r>
          </a:p>
        </p:txBody>
      </p:sp>
      <p:sp>
        <p:nvSpPr>
          <p:cNvPr id="4" name="Content Placeholder 3"/>
          <p:cNvSpPr>
            <a:spLocks noGrp="1"/>
          </p:cNvSpPr>
          <p:nvPr>
            <p:ph sz="half" idx="2"/>
          </p:nvPr>
        </p:nvSpPr>
        <p:spPr>
          <a:xfrm>
            <a:off x="5628613" y="1793630"/>
            <a:ext cx="5654737" cy="4611651"/>
          </a:xfrm>
        </p:spPr>
        <p:txBody>
          <a:bodyPr>
            <a:normAutofit/>
          </a:bodyPr>
          <a:lstStyle/>
          <a:p>
            <a:pPr marL="0" indent="0">
              <a:buNone/>
            </a:pPr>
            <a:r>
              <a:rPr lang="en-US" sz="2200" dirty="0"/>
              <a:t>FINANCIALS</a:t>
            </a:r>
          </a:p>
          <a:p>
            <a:pPr marL="0" indent="0">
              <a:buNone/>
            </a:pPr>
            <a:endParaRPr lang="en-US" dirty="0"/>
          </a:p>
          <a:p>
            <a:r>
              <a:rPr lang="en-US" dirty="0">
                <a:effectLst/>
                <a:latin typeface="+mn-lt"/>
                <a:ea typeface="Calibri" panose="020F0502020204030204" pitchFamily="34" charset="0"/>
              </a:rPr>
              <a:t>A deacon should be instrumental in the budget and overseeing expenditures. </a:t>
            </a:r>
            <a:endParaRPr lang="en-US" dirty="0"/>
          </a:p>
          <a:p>
            <a:r>
              <a:rPr lang="en-US" dirty="0">
                <a:effectLst/>
                <a:latin typeface="+mn-lt"/>
                <a:ea typeface="Calibri" panose="020F0502020204030204" pitchFamily="34" charset="0"/>
              </a:rPr>
              <a:t>A deacon should never be accusing but conduct himself/herself in directional dialog on financial matters.</a:t>
            </a:r>
          </a:p>
          <a:p>
            <a:r>
              <a:rPr lang="en-US" sz="1800" dirty="0">
                <a:effectLst/>
                <a:latin typeface="+mn-lt"/>
                <a:ea typeface="Calibri" panose="020F0502020204030204" pitchFamily="34" charset="0"/>
              </a:rPr>
              <a:t>A deacon should not ignore financial concerns. </a:t>
            </a:r>
          </a:p>
          <a:p>
            <a:r>
              <a:rPr lang="en-US" sz="1800" dirty="0">
                <a:effectLst/>
                <a:latin typeface="+mn-lt"/>
                <a:ea typeface="Calibri" panose="020F0502020204030204" pitchFamily="34" charset="0"/>
              </a:rPr>
              <a:t>A deacon should be intentional </a:t>
            </a:r>
            <a:r>
              <a:rPr lang="en-US" sz="1800" dirty="0" smtClean="0">
                <a:effectLst/>
                <a:latin typeface="+mn-lt"/>
                <a:ea typeface="Calibri" panose="020F0502020204030204" pitchFamily="34" charset="0"/>
              </a:rPr>
              <a:t>and willing in </a:t>
            </a:r>
            <a:r>
              <a:rPr lang="en-US" sz="1800" dirty="0">
                <a:effectLst/>
                <a:latin typeface="+mn-lt"/>
                <a:ea typeface="Calibri" panose="020F0502020204030204" pitchFamily="34" charset="0"/>
              </a:rPr>
              <a:t>reviewing the pastor’s salary and benefits. </a:t>
            </a:r>
          </a:p>
          <a:p>
            <a:pPr marL="0" indent="0">
              <a:buNone/>
            </a:pPr>
            <a:endParaRPr lang="en-US" dirty="0">
              <a:latin typeface="+mn-lt"/>
            </a:endParaRPr>
          </a:p>
        </p:txBody>
      </p:sp>
    </p:spTree>
    <p:extLst>
      <p:ext uri="{BB962C8B-B14F-4D97-AF65-F5344CB8AC3E}">
        <p14:creationId xmlns="" xmlns:p14="http://schemas.microsoft.com/office/powerpoint/2010/main" val="431395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lvl="0" indent="0" algn="l" defTabSz="457200" rtl="0" eaLnBrk="1" fontAlgn="auto" latinLnBrk="0" hangingPunct="1">
              <a:lnSpc>
                <a:spcPct val="100000"/>
              </a:lnSpc>
              <a:spcBef>
                <a:spcPct val="20000"/>
              </a:spcBef>
              <a:spcAft>
                <a:spcPts val="600"/>
              </a:spcAft>
              <a:buClr>
                <a:srgbClr val="F5A408"/>
              </a:buClr>
              <a:buSzPct val="80000"/>
              <a:buFont typeface="Wingdings 3" charset="2"/>
              <a:buNone/>
              <a:tabLst/>
              <a:defRPr/>
            </a:pPr>
            <a:r>
              <a:rPr lang="en-US" dirty="0"/>
              <a:t>Holy Deacons</a:t>
            </a:r>
            <a:br>
              <a:rPr lang="en-US" dirty="0"/>
            </a:br>
            <a:r>
              <a:rPr kumimoji="0" lang="en-US" sz="2000" b="0" i="0" u="none" strike="noStrike" kern="1200" cap="all" spc="0" normalizeH="0" baseline="0" noProof="0" dirty="0">
                <a:ln>
                  <a:noFill/>
                </a:ln>
                <a:solidFill>
                  <a:srgbClr val="F5A408"/>
                </a:solidFill>
                <a:effectLst/>
                <a:uLnTx/>
                <a:uFillTx/>
                <a:latin typeface="Century Gothic"/>
                <a:ea typeface="+mj-ea"/>
                <a:cs typeface="+mj-cs"/>
              </a:rPr>
              <a:t/>
            </a:r>
            <a:br>
              <a:rPr kumimoji="0" lang="en-US" sz="2000" b="0" i="0" u="none" strike="noStrike" kern="1200" cap="all" spc="0" normalizeH="0" baseline="0" noProof="0" dirty="0">
                <a:ln>
                  <a:noFill/>
                </a:ln>
                <a:solidFill>
                  <a:srgbClr val="F5A408"/>
                </a:solidFill>
                <a:effectLst/>
                <a:uLnTx/>
                <a:uFillTx/>
                <a:latin typeface="Century Gothic"/>
                <a:ea typeface="+mj-ea"/>
                <a:cs typeface="+mj-cs"/>
              </a:rPr>
            </a:br>
            <a:r>
              <a:rPr lang="en-US" dirty="0"/>
              <a:t> </a:t>
            </a:r>
          </a:p>
        </p:txBody>
      </p:sp>
      <p:sp>
        <p:nvSpPr>
          <p:cNvPr id="3" name="Content Placeholder 2"/>
          <p:cNvSpPr>
            <a:spLocks noGrp="1"/>
          </p:cNvSpPr>
          <p:nvPr>
            <p:ph sz="half" idx="1"/>
          </p:nvPr>
        </p:nvSpPr>
        <p:spPr>
          <a:xfrm>
            <a:off x="1103312" y="3364302"/>
            <a:ext cx="4396339" cy="2892035"/>
          </a:xfrm>
        </p:spPr>
        <p:txBody>
          <a:bodyPr/>
          <a:lstStyle/>
          <a:p>
            <a:pPr marL="0" indent="0" algn="ctr">
              <a:buNone/>
            </a:pPr>
            <a:r>
              <a:rPr lang="en-US" dirty="0"/>
              <a:t>COURSE OBJECTIVES</a:t>
            </a:r>
          </a:p>
        </p:txBody>
      </p:sp>
      <p:sp>
        <p:nvSpPr>
          <p:cNvPr id="4" name="Content Placeholder 3"/>
          <p:cNvSpPr>
            <a:spLocks noGrp="1"/>
          </p:cNvSpPr>
          <p:nvPr>
            <p:ph sz="half" idx="2"/>
          </p:nvPr>
        </p:nvSpPr>
        <p:spPr>
          <a:xfrm>
            <a:off x="5628613" y="1555760"/>
            <a:ext cx="5654737" cy="4849522"/>
          </a:xfrm>
        </p:spPr>
        <p:txBody>
          <a:bodyPr/>
          <a:lstStyle/>
          <a:p>
            <a:r>
              <a:rPr lang="en-US" dirty="0"/>
              <a:t>What is a Functional Board member? </a:t>
            </a:r>
          </a:p>
          <a:p>
            <a:r>
              <a:rPr lang="en-US" dirty="0"/>
              <a:t>Identifying Your Church</a:t>
            </a:r>
          </a:p>
          <a:p>
            <a:r>
              <a:rPr lang="en-US" dirty="0"/>
              <a:t>Qualifications of a Deacon</a:t>
            </a:r>
          </a:p>
          <a:p>
            <a:r>
              <a:rPr lang="en-US" dirty="0"/>
              <a:t>Do You Have a Calling?</a:t>
            </a:r>
          </a:p>
          <a:p>
            <a:r>
              <a:rPr lang="en-US" dirty="0"/>
              <a:t>Understanding Expectations and Boundaries</a:t>
            </a:r>
          </a:p>
          <a:p>
            <a:r>
              <a:rPr lang="en-US" dirty="0"/>
              <a:t>10 Outstanding Qualities of a Holy Deacon</a:t>
            </a:r>
          </a:p>
          <a:p>
            <a:r>
              <a:rPr lang="en-US" dirty="0"/>
              <a:t>How to Conduct Business</a:t>
            </a:r>
          </a:p>
          <a:p>
            <a:r>
              <a:rPr lang="en-US" dirty="0"/>
              <a:t>Spiritual vs. Carnal Decision Making</a:t>
            </a:r>
          </a:p>
          <a:p>
            <a:r>
              <a:rPr lang="en-US" dirty="0"/>
              <a:t>A Deacon’s Oath &amp; Prayer</a:t>
            </a:r>
          </a:p>
          <a:p>
            <a:r>
              <a:rPr lang="en-US" dirty="0"/>
              <a:t>The Mark of Excellence</a:t>
            </a:r>
          </a:p>
          <a:p>
            <a:r>
              <a:rPr lang="en-US" dirty="0"/>
              <a:t>Case Studies</a:t>
            </a:r>
          </a:p>
        </p:txBody>
      </p:sp>
    </p:spTree>
    <p:extLst>
      <p:ext uri="{BB962C8B-B14F-4D97-AF65-F5344CB8AC3E}">
        <p14:creationId xmlns="" xmlns:p14="http://schemas.microsoft.com/office/powerpoint/2010/main" val="11566788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lstStyle/>
          <a:p>
            <a:pPr marL="0" indent="0" algn="ctr">
              <a:buNone/>
            </a:pPr>
            <a:r>
              <a:rPr lang="en-US" dirty="0"/>
              <a:t>CONDUCTING BUSINESS</a:t>
            </a:r>
          </a:p>
        </p:txBody>
      </p:sp>
      <p:sp>
        <p:nvSpPr>
          <p:cNvPr id="4" name="Content Placeholder 3"/>
          <p:cNvSpPr>
            <a:spLocks noGrp="1"/>
          </p:cNvSpPr>
          <p:nvPr>
            <p:ph sz="half" idx="2"/>
          </p:nvPr>
        </p:nvSpPr>
        <p:spPr>
          <a:xfrm>
            <a:off x="5628613" y="1555760"/>
            <a:ext cx="5654737" cy="4849522"/>
          </a:xfrm>
        </p:spPr>
        <p:txBody>
          <a:bodyPr/>
          <a:lstStyle/>
          <a:p>
            <a:pPr marL="0" indent="0">
              <a:buNone/>
            </a:pPr>
            <a:r>
              <a:rPr lang="en-US" dirty="0"/>
              <a:t>FINANCIALS (Continued)</a:t>
            </a:r>
          </a:p>
          <a:p>
            <a:pPr marL="0" indent="0">
              <a:buNone/>
            </a:pPr>
            <a:endParaRPr lang="en-US" dirty="0"/>
          </a:p>
          <a:p>
            <a:r>
              <a:rPr lang="en-US" sz="1800" dirty="0">
                <a:effectLst/>
                <a:latin typeface="+mn-lt"/>
                <a:ea typeface="Calibri" panose="020F0502020204030204" pitchFamily="34" charset="0"/>
              </a:rPr>
              <a:t>A deacon should be willing to discuss future expenditures in maintenance, building improvements or expansion, and mechanical needs, such as HVAC units.  This step could be discussed in the planning or goal setting section but is relevant in budgeting for those needs. </a:t>
            </a:r>
          </a:p>
          <a:p>
            <a:r>
              <a:rPr lang="en-US" sz="1800" dirty="0">
                <a:effectLst/>
                <a:latin typeface="+mn-lt"/>
                <a:ea typeface="Calibri" panose="020F0502020204030204" pitchFamily="34" charset="0"/>
              </a:rPr>
              <a:t>A deacon should always be prayerful about the finances of the church. </a:t>
            </a:r>
            <a:endParaRPr lang="en-US" dirty="0">
              <a:latin typeface="+mn-lt"/>
            </a:endParaRPr>
          </a:p>
        </p:txBody>
      </p:sp>
    </p:spTree>
    <p:extLst>
      <p:ext uri="{BB962C8B-B14F-4D97-AF65-F5344CB8AC3E}">
        <p14:creationId xmlns="" xmlns:p14="http://schemas.microsoft.com/office/powerpoint/2010/main" val="37891433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2011680" y="2728735"/>
            <a:ext cx="8604504" cy="1400530"/>
          </a:xfrm>
        </p:spPr>
        <p:txBody>
          <a:bodyPr>
            <a:normAutofit/>
          </a:bodyPr>
          <a:lstStyle/>
          <a:p>
            <a:pPr marL="0" indent="0">
              <a:buNone/>
            </a:pPr>
            <a:r>
              <a:rPr lang="en-US" sz="4400" dirty="0"/>
              <a:t>  </a:t>
            </a:r>
            <a:r>
              <a:rPr lang="en-US" sz="4400" dirty="0">
                <a:solidFill>
                  <a:srgbClr val="FFFF00"/>
                </a:solidFill>
              </a:rPr>
              <a:t>Questions and Comments</a:t>
            </a:r>
          </a:p>
        </p:txBody>
      </p:sp>
    </p:spTree>
    <p:extLst>
      <p:ext uri="{BB962C8B-B14F-4D97-AF65-F5344CB8AC3E}">
        <p14:creationId xmlns="" xmlns:p14="http://schemas.microsoft.com/office/powerpoint/2010/main" val="18147856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normAutofit/>
          </a:bodyPr>
          <a:lstStyle/>
          <a:p>
            <a:pPr marL="0" indent="0" algn="ctr">
              <a:buNone/>
            </a:pPr>
            <a:r>
              <a:rPr lang="en-US" dirty="0"/>
              <a:t>CONDUCTING BUSINESS</a:t>
            </a:r>
          </a:p>
        </p:txBody>
      </p:sp>
      <p:sp>
        <p:nvSpPr>
          <p:cNvPr id="4" name="Content Placeholder 3"/>
          <p:cNvSpPr>
            <a:spLocks noGrp="1"/>
          </p:cNvSpPr>
          <p:nvPr>
            <p:ph sz="half" idx="2"/>
          </p:nvPr>
        </p:nvSpPr>
        <p:spPr>
          <a:xfrm>
            <a:off x="5628613" y="1555760"/>
            <a:ext cx="5654737" cy="4849522"/>
          </a:xfrm>
        </p:spPr>
        <p:txBody>
          <a:bodyPr>
            <a:normAutofit/>
          </a:bodyPr>
          <a:lstStyle/>
          <a:p>
            <a:pPr marL="0" indent="0">
              <a:buNone/>
            </a:pPr>
            <a:r>
              <a:rPr lang="en-US" dirty="0"/>
              <a:t>PLANNING: </a:t>
            </a:r>
            <a:br>
              <a:rPr lang="en-US" dirty="0"/>
            </a:br>
            <a:endParaRPr lang="en-US" dirty="0"/>
          </a:p>
          <a:p>
            <a:pPr marL="0" indent="0">
              <a:buNone/>
            </a:pPr>
            <a:r>
              <a:rPr lang="en-US" sz="1400" i="1" dirty="0">
                <a:solidFill>
                  <a:srgbClr val="FFFF00"/>
                </a:solidFill>
                <a:effectLst/>
                <a:latin typeface="+mn-lt"/>
                <a:ea typeface="Calibri" panose="020F0502020204030204" pitchFamily="34" charset="0"/>
              </a:rPr>
              <a:t>There is an old saying, “If you fail to plan, then you are planning to fail.”  How true is this statement! </a:t>
            </a:r>
            <a:endParaRPr lang="en-US" sz="1400" i="1" dirty="0">
              <a:solidFill>
                <a:srgbClr val="FFFF00"/>
              </a:solidFill>
              <a:latin typeface="+mn-lt"/>
            </a:endParaRPr>
          </a:p>
          <a:p>
            <a:pPr marL="0" indent="0">
              <a:buNone/>
            </a:pPr>
            <a:endParaRPr lang="en-US" dirty="0"/>
          </a:p>
          <a:p>
            <a:r>
              <a:rPr lang="en-US" sz="1800" dirty="0">
                <a:effectLst/>
                <a:latin typeface="+mn-lt"/>
                <a:ea typeface="Calibri" panose="020F0502020204030204" pitchFamily="34" charset="0"/>
              </a:rPr>
              <a:t>A deacon should actively be a part of the pastor’s vision. </a:t>
            </a:r>
          </a:p>
          <a:p>
            <a:pPr marL="0" indent="0">
              <a:buNone/>
            </a:pPr>
            <a:r>
              <a:rPr lang="en-US" sz="1400" i="1" dirty="0">
                <a:solidFill>
                  <a:srgbClr val="FFFF00"/>
                </a:solidFill>
                <a:effectLst/>
                <a:latin typeface="+mn-lt"/>
                <a:ea typeface="Calibri" panose="020F0502020204030204" pitchFamily="34" charset="0"/>
              </a:rPr>
              <a:t>What will it profit the church </a:t>
            </a:r>
            <a:r>
              <a:rPr lang="en-US" sz="1400" i="1" dirty="0" smtClean="0">
                <a:solidFill>
                  <a:srgbClr val="FFFF00"/>
                </a:solidFill>
                <a:effectLst/>
                <a:latin typeface="+mn-lt"/>
                <a:ea typeface="Calibri" panose="020F0502020204030204" pitchFamily="34" charset="0"/>
              </a:rPr>
              <a:t>if </a:t>
            </a:r>
            <a:r>
              <a:rPr lang="en-US" sz="1400" i="1" dirty="0">
                <a:solidFill>
                  <a:srgbClr val="FFFF00"/>
                </a:solidFill>
                <a:effectLst/>
                <a:latin typeface="+mn-lt"/>
                <a:ea typeface="Calibri" panose="020F0502020204030204" pitchFamily="34" charset="0"/>
              </a:rPr>
              <a:t>the pastor has a vision, but its leaders don’t support or believe in it?  How effective will it be? </a:t>
            </a:r>
          </a:p>
          <a:p>
            <a:r>
              <a:rPr lang="en-US" sz="1800" dirty="0">
                <a:effectLst/>
                <a:latin typeface="+mn-lt"/>
                <a:ea typeface="Calibri" panose="020F0502020204030204" pitchFamily="34" charset="0"/>
              </a:rPr>
              <a:t>A deacon should be active in setting the policies and guidelines of the church. </a:t>
            </a:r>
          </a:p>
          <a:p>
            <a:pPr marL="0" indent="0">
              <a:buNone/>
            </a:pPr>
            <a:r>
              <a:rPr lang="en-US" sz="1400" i="1" dirty="0">
                <a:solidFill>
                  <a:srgbClr val="FFFF00"/>
                </a:solidFill>
                <a:effectLst/>
                <a:latin typeface="+mn-lt"/>
                <a:ea typeface="Calibri" panose="020F0502020204030204" pitchFamily="34" charset="0"/>
              </a:rPr>
              <a:t>Background checks, t</a:t>
            </a:r>
            <a:r>
              <a:rPr lang="en-US" sz="1400" i="1" dirty="0">
                <a:solidFill>
                  <a:srgbClr val="FFFF00"/>
                </a:solidFill>
                <a:latin typeface="+mn-lt"/>
                <a:ea typeface="Calibri" panose="020F0502020204030204" pitchFamily="34" charset="0"/>
              </a:rPr>
              <a:t>raining programs for your teachers and staff, establishing guidelines for the church, establishing policies and procedures, and establishing security for your church.</a:t>
            </a:r>
            <a:endParaRPr lang="en-US" sz="1400" i="1" dirty="0">
              <a:solidFill>
                <a:srgbClr val="FFFF00"/>
              </a:solidFill>
              <a:effectLst/>
              <a:latin typeface="+mn-lt"/>
              <a:ea typeface="Calibri" panose="020F0502020204030204" pitchFamily="34" charset="0"/>
            </a:endParaRPr>
          </a:p>
          <a:p>
            <a:pPr marL="0" indent="0">
              <a:buNone/>
            </a:pPr>
            <a:endParaRPr lang="en-US" dirty="0"/>
          </a:p>
        </p:txBody>
      </p:sp>
    </p:spTree>
    <p:extLst>
      <p:ext uri="{BB962C8B-B14F-4D97-AF65-F5344CB8AC3E}">
        <p14:creationId xmlns="" xmlns:p14="http://schemas.microsoft.com/office/powerpoint/2010/main" val="3210897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2011680" y="2728735"/>
            <a:ext cx="8604504" cy="1400530"/>
          </a:xfrm>
        </p:spPr>
        <p:txBody>
          <a:bodyPr>
            <a:normAutofit/>
          </a:bodyPr>
          <a:lstStyle/>
          <a:p>
            <a:pPr marL="0" indent="0">
              <a:buNone/>
            </a:pPr>
            <a:r>
              <a:rPr lang="en-US" sz="4400" dirty="0"/>
              <a:t>  </a:t>
            </a:r>
            <a:r>
              <a:rPr lang="en-US" sz="4400" dirty="0">
                <a:solidFill>
                  <a:srgbClr val="FFFF00"/>
                </a:solidFill>
              </a:rPr>
              <a:t>Questions and Comments</a:t>
            </a:r>
          </a:p>
        </p:txBody>
      </p:sp>
    </p:spTree>
    <p:extLst>
      <p:ext uri="{BB962C8B-B14F-4D97-AF65-F5344CB8AC3E}">
        <p14:creationId xmlns="" xmlns:p14="http://schemas.microsoft.com/office/powerpoint/2010/main" val="22944164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normAutofit lnSpcReduction="10000"/>
          </a:bodyPr>
          <a:lstStyle/>
          <a:p>
            <a:pPr marL="0" indent="0" algn="ctr">
              <a:buNone/>
            </a:pPr>
            <a:r>
              <a:rPr lang="en-US" dirty="0"/>
              <a:t>CONDUCTING BUSINESS</a:t>
            </a:r>
          </a:p>
        </p:txBody>
      </p:sp>
      <p:sp>
        <p:nvSpPr>
          <p:cNvPr id="4" name="Content Placeholder 3"/>
          <p:cNvSpPr>
            <a:spLocks noGrp="1"/>
          </p:cNvSpPr>
          <p:nvPr>
            <p:ph sz="half" idx="2"/>
          </p:nvPr>
        </p:nvSpPr>
        <p:spPr>
          <a:xfrm>
            <a:off x="5628613" y="1555760"/>
            <a:ext cx="5654737" cy="4849522"/>
          </a:xfrm>
        </p:spPr>
        <p:txBody>
          <a:bodyPr>
            <a:normAutofit lnSpcReduction="10000"/>
          </a:bodyPr>
          <a:lstStyle/>
          <a:p>
            <a:pPr marL="0" indent="0">
              <a:buNone/>
            </a:pPr>
            <a:r>
              <a:rPr lang="en-US" dirty="0"/>
              <a:t>DISCIPLINE:</a:t>
            </a:r>
          </a:p>
          <a:p>
            <a:pPr marL="0" indent="0">
              <a:buNone/>
            </a:pPr>
            <a:endParaRPr lang="en-US" dirty="0"/>
          </a:p>
          <a:p>
            <a:pPr marL="0" marR="0"/>
            <a:r>
              <a:rPr lang="en-US" sz="1800" dirty="0">
                <a:effectLst/>
                <a:latin typeface="+mn-lt"/>
                <a:ea typeface="Times New Roman" panose="02020603050405020304" pitchFamily="18" charset="0"/>
              </a:rPr>
              <a:t>While most disciplinary actions are usually initiated and conducted by the pastor, there are times when the church board may be needed.  The pastor may involve one or more deacons or have the whole board present to help solve, correct, or be a witness in some kind of disciplinary action.  </a:t>
            </a:r>
          </a:p>
          <a:p>
            <a:pPr marL="0" marR="0" indent="0">
              <a:buNone/>
            </a:pPr>
            <a:endParaRPr lang="en-US" dirty="0">
              <a:latin typeface="+mn-lt"/>
              <a:ea typeface="Times New Roman" panose="02020603050405020304" pitchFamily="18" charset="0"/>
            </a:endParaRPr>
          </a:p>
          <a:p>
            <a:pPr marL="0" marR="0"/>
            <a:r>
              <a:rPr lang="en-US" sz="1800" dirty="0">
                <a:effectLst/>
                <a:latin typeface="+mn-lt"/>
                <a:ea typeface="Calibri" panose="020F0502020204030204" pitchFamily="34" charset="0"/>
              </a:rPr>
              <a:t>Disciplinary action is never pleasant to any individual or leader, but it is necessary at times when someone oversteps or does something seriously wrong.  It is to get one’s attention that this behavior, lifestyle, or action that is not appropriate or tolerated in the church</a:t>
            </a:r>
            <a:endParaRPr lang="en-US" sz="1800" dirty="0">
              <a:effectLst/>
              <a:latin typeface="+mn-lt"/>
              <a:ea typeface="Times New Roman" panose="02020603050405020304" pitchFamily="18" charset="0"/>
            </a:endParaRPr>
          </a:p>
          <a:p>
            <a:pPr marL="0" indent="0">
              <a:buNone/>
            </a:pPr>
            <a:endParaRPr lang="en-US" dirty="0"/>
          </a:p>
        </p:txBody>
      </p:sp>
    </p:spTree>
    <p:extLst>
      <p:ext uri="{BB962C8B-B14F-4D97-AF65-F5344CB8AC3E}">
        <p14:creationId xmlns="" xmlns:p14="http://schemas.microsoft.com/office/powerpoint/2010/main" val="23986312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2011680" y="2728735"/>
            <a:ext cx="8604504" cy="1400530"/>
          </a:xfrm>
        </p:spPr>
        <p:txBody>
          <a:bodyPr>
            <a:normAutofit/>
          </a:bodyPr>
          <a:lstStyle/>
          <a:p>
            <a:pPr marL="0" indent="0">
              <a:buNone/>
            </a:pPr>
            <a:r>
              <a:rPr lang="en-US" sz="4400" dirty="0"/>
              <a:t>  </a:t>
            </a:r>
            <a:r>
              <a:rPr lang="en-US" sz="4400" dirty="0">
                <a:solidFill>
                  <a:srgbClr val="FFFF00"/>
                </a:solidFill>
              </a:rPr>
              <a:t>Questions and Comments</a:t>
            </a:r>
          </a:p>
        </p:txBody>
      </p:sp>
    </p:spTree>
    <p:extLst>
      <p:ext uri="{BB962C8B-B14F-4D97-AF65-F5344CB8AC3E}">
        <p14:creationId xmlns="" xmlns:p14="http://schemas.microsoft.com/office/powerpoint/2010/main" val="35779012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normAutofit lnSpcReduction="10000"/>
          </a:bodyPr>
          <a:lstStyle/>
          <a:p>
            <a:pPr marL="0" indent="0" algn="ctr">
              <a:buNone/>
            </a:pPr>
            <a:r>
              <a:rPr lang="en-US" dirty="0"/>
              <a:t>CARNAL VS SPIRITUAL</a:t>
            </a:r>
          </a:p>
          <a:p>
            <a:pPr marL="0" indent="0" algn="ctr">
              <a:buNone/>
            </a:pPr>
            <a:endParaRPr lang="en-US" dirty="0"/>
          </a:p>
          <a:p>
            <a:pPr marL="0" indent="0" algn="ctr">
              <a:buNone/>
            </a:pPr>
            <a:r>
              <a:rPr lang="en-US" dirty="0">
                <a:solidFill>
                  <a:srgbClr val="FFFF00"/>
                </a:solidFill>
              </a:rPr>
              <a:t>Which One Are You?</a:t>
            </a:r>
          </a:p>
        </p:txBody>
      </p:sp>
      <p:sp>
        <p:nvSpPr>
          <p:cNvPr id="4" name="Content Placeholder 3"/>
          <p:cNvSpPr>
            <a:spLocks noGrp="1"/>
          </p:cNvSpPr>
          <p:nvPr>
            <p:ph sz="half" idx="2"/>
          </p:nvPr>
        </p:nvSpPr>
        <p:spPr>
          <a:xfrm>
            <a:off x="5628613" y="1555760"/>
            <a:ext cx="5654737" cy="4849522"/>
          </a:xfrm>
        </p:spPr>
        <p:txBody>
          <a:bodyPr>
            <a:normAutofit lnSpcReduction="10000"/>
          </a:bodyPr>
          <a:lstStyle/>
          <a:p>
            <a:pPr marL="0" indent="0">
              <a:buNone/>
            </a:pPr>
            <a:r>
              <a:rPr lang="en-US" sz="1800" dirty="0">
                <a:effectLst/>
                <a:latin typeface="+mn-lt"/>
                <a:ea typeface="Calibri" panose="020F0502020204030204" pitchFamily="34" charset="0"/>
              </a:rPr>
              <a:t>CARNAL VS SPIRITUAL</a:t>
            </a:r>
          </a:p>
          <a:p>
            <a:endParaRPr lang="en-US" dirty="0">
              <a:latin typeface="+mn-lt"/>
              <a:ea typeface="Calibri" panose="020F0502020204030204" pitchFamily="34" charset="0"/>
            </a:endParaRPr>
          </a:p>
          <a:p>
            <a:r>
              <a:rPr lang="en-US" sz="1800" dirty="0">
                <a:effectLst/>
                <a:latin typeface="+mn-lt"/>
                <a:ea typeface="Calibri" panose="020F0502020204030204" pitchFamily="34" charset="0"/>
              </a:rPr>
              <a:t>Every deacon should be spirit-led, especially in this day and hour. </a:t>
            </a:r>
          </a:p>
          <a:p>
            <a:r>
              <a:rPr lang="en-US" sz="1800" dirty="0">
                <a:effectLst/>
                <a:latin typeface="+mn-lt"/>
                <a:ea typeface="Calibri" panose="020F0502020204030204" pitchFamily="34" charset="0"/>
              </a:rPr>
              <a:t>Unfortunately, we often rely upon our own thinking and intellect to make church decisions. </a:t>
            </a:r>
          </a:p>
          <a:p>
            <a:r>
              <a:rPr lang="en-US" sz="1800" dirty="0">
                <a:effectLst/>
                <a:latin typeface="+mn-lt"/>
                <a:ea typeface="Calibri" panose="020F0502020204030204" pitchFamily="34" charset="0"/>
              </a:rPr>
              <a:t>While God can give us a wealth of experience and knowledge, where does discernment and seeking God’s direction come into play? </a:t>
            </a:r>
          </a:p>
          <a:p>
            <a:r>
              <a:rPr lang="en-US" sz="1800" dirty="0">
                <a:effectLst/>
                <a:latin typeface="+mn-lt"/>
                <a:ea typeface="Calibri" panose="020F0502020204030204" pitchFamily="34" charset="0"/>
              </a:rPr>
              <a:t>Most of the issues and problems deacons deal with are spiritual. We may not realize it, but I can usually trace the root of most any issue back to something spiritual. </a:t>
            </a:r>
            <a:endParaRPr lang="en-US" dirty="0">
              <a:latin typeface="+mn-lt"/>
            </a:endParaRPr>
          </a:p>
        </p:txBody>
      </p:sp>
    </p:spTree>
    <p:extLst>
      <p:ext uri="{BB962C8B-B14F-4D97-AF65-F5344CB8AC3E}">
        <p14:creationId xmlns="" xmlns:p14="http://schemas.microsoft.com/office/powerpoint/2010/main" val="29223645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normAutofit/>
          </a:bodyPr>
          <a:lstStyle/>
          <a:p>
            <a:pPr marL="0" indent="0" algn="ctr">
              <a:buNone/>
            </a:pPr>
            <a:r>
              <a:rPr lang="en-US" dirty="0"/>
              <a:t>CARNAL VS SPIRITUAL</a:t>
            </a:r>
          </a:p>
          <a:p>
            <a:pPr marL="0" indent="0" algn="ctr">
              <a:buNone/>
            </a:pPr>
            <a:endParaRPr lang="en-US" dirty="0"/>
          </a:p>
          <a:p>
            <a:pPr marL="0" indent="0" algn="ctr">
              <a:buNone/>
            </a:pPr>
            <a:r>
              <a:rPr lang="en-US" dirty="0">
                <a:solidFill>
                  <a:srgbClr val="FFFF00"/>
                </a:solidFill>
              </a:rPr>
              <a:t>Which One Are You?</a:t>
            </a:r>
          </a:p>
        </p:txBody>
      </p:sp>
      <p:sp>
        <p:nvSpPr>
          <p:cNvPr id="4" name="Content Placeholder 3"/>
          <p:cNvSpPr>
            <a:spLocks noGrp="1"/>
          </p:cNvSpPr>
          <p:nvPr>
            <p:ph sz="half" idx="2"/>
          </p:nvPr>
        </p:nvSpPr>
        <p:spPr>
          <a:xfrm>
            <a:off x="5628613" y="1555760"/>
            <a:ext cx="5654737" cy="4849522"/>
          </a:xfrm>
        </p:spPr>
        <p:txBody>
          <a:bodyPr>
            <a:normAutofit/>
          </a:bodyPr>
          <a:lstStyle/>
          <a:p>
            <a:pPr marL="0" indent="0">
              <a:buNone/>
            </a:pPr>
            <a:r>
              <a:rPr lang="en-US" sz="1800" dirty="0">
                <a:effectLst/>
                <a:latin typeface="+mn-lt"/>
                <a:ea typeface="Calibri" panose="020F0502020204030204" pitchFamily="34" charset="0"/>
              </a:rPr>
              <a:t>CARNAL VS SPIRITUAL</a:t>
            </a:r>
          </a:p>
          <a:p>
            <a:endParaRPr lang="en-US" dirty="0">
              <a:latin typeface="+mn-lt"/>
              <a:ea typeface="Calibri" panose="020F0502020204030204" pitchFamily="34" charset="0"/>
            </a:endParaRPr>
          </a:p>
          <a:p>
            <a:r>
              <a:rPr lang="en-US" sz="1800" dirty="0">
                <a:effectLst/>
                <a:latin typeface="+mn-lt"/>
                <a:ea typeface="Calibri" panose="020F0502020204030204" pitchFamily="34" charset="0"/>
              </a:rPr>
              <a:t>Jesus had discernment, looking beyond their behavior for something hidden. </a:t>
            </a:r>
          </a:p>
          <a:p>
            <a:r>
              <a:rPr lang="en-US" sz="1900" dirty="0">
                <a:effectLst/>
                <a:latin typeface="+mn-lt"/>
                <a:ea typeface="Calibri" panose="020F0502020204030204" pitchFamily="34" charset="0"/>
              </a:rPr>
              <a:t>Unfortunately, when dealing with people, some in leadership does not look at a person through spiritual glasses but rather view them as a good person, overlooking un-Christian like behaviors, such as anger, a haughty spirit, unforgiveness, jealousy, envy, strive, gossip, etc.</a:t>
            </a:r>
          </a:p>
          <a:p>
            <a:r>
              <a:rPr lang="en-US" dirty="0">
                <a:effectLst/>
                <a:latin typeface="+mn-lt"/>
                <a:ea typeface="Calibri" panose="020F0502020204030204" pitchFamily="34" charset="0"/>
              </a:rPr>
              <a:t>When the church sees a united board, it teaches them to stand together with one purpose, no longer wavering like a wave or being tossed with the wind (James 1: 6). </a:t>
            </a:r>
          </a:p>
        </p:txBody>
      </p:sp>
    </p:spTree>
    <p:extLst>
      <p:ext uri="{BB962C8B-B14F-4D97-AF65-F5344CB8AC3E}">
        <p14:creationId xmlns="" xmlns:p14="http://schemas.microsoft.com/office/powerpoint/2010/main" val="4894462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2011680" y="2728735"/>
            <a:ext cx="8604504" cy="1400530"/>
          </a:xfrm>
        </p:spPr>
        <p:txBody>
          <a:bodyPr>
            <a:normAutofit/>
          </a:bodyPr>
          <a:lstStyle/>
          <a:p>
            <a:pPr marL="0" indent="0">
              <a:buNone/>
            </a:pPr>
            <a:r>
              <a:rPr lang="en-US" sz="4400" dirty="0"/>
              <a:t>  </a:t>
            </a:r>
            <a:r>
              <a:rPr lang="en-US" sz="4400" dirty="0">
                <a:solidFill>
                  <a:srgbClr val="FFFF00"/>
                </a:solidFill>
              </a:rPr>
              <a:t>Questions and Comments</a:t>
            </a:r>
          </a:p>
        </p:txBody>
      </p:sp>
    </p:spTree>
    <p:extLst>
      <p:ext uri="{BB962C8B-B14F-4D97-AF65-F5344CB8AC3E}">
        <p14:creationId xmlns="" xmlns:p14="http://schemas.microsoft.com/office/powerpoint/2010/main" val="9538002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normAutofit fontScale="92500" lnSpcReduction="20000"/>
          </a:bodyPr>
          <a:lstStyle/>
          <a:p>
            <a:pPr marL="0" indent="0" algn="ctr">
              <a:buNone/>
            </a:pPr>
            <a:r>
              <a:rPr lang="en-US" dirty="0"/>
              <a:t>A DEACON’S OATH &amp; PRAYER</a:t>
            </a:r>
          </a:p>
        </p:txBody>
      </p:sp>
      <p:sp>
        <p:nvSpPr>
          <p:cNvPr id="4" name="Content Placeholder 3"/>
          <p:cNvSpPr>
            <a:spLocks noGrp="1"/>
          </p:cNvSpPr>
          <p:nvPr>
            <p:ph sz="half" idx="2"/>
          </p:nvPr>
        </p:nvSpPr>
        <p:spPr>
          <a:xfrm>
            <a:off x="5628613" y="1170432"/>
            <a:ext cx="5654737" cy="5234850"/>
          </a:xfrm>
        </p:spPr>
        <p:txBody>
          <a:bodyPr>
            <a:normAutofit fontScale="92500" lnSpcReduction="20000"/>
          </a:bodyPr>
          <a:lstStyle/>
          <a:p>
            <a:pPr marL="1371600" marR="0" indent="0">
              <a:buNone/>
            </a:pPr>
            <a:r>
              <a:rPr lang="en-US" sz="2400" i="1" dirty="0">
                <a:effectLst/>
                <a:latin typeface="Times New Roman" panose="02020603050405020304" pitchFamily="18" charset="0"/>
                <a:ea typeface="Times New Roman" panose="02020603050405020304" pitchFamily="18" charset="0"/>
              </a:rPr>
              <a:t>Deacon’s Oath </a:t>
            </a:r>
            <a:br>
              <a:rPr lang="en-US" sz="2400" i="1" dirty="0">
                <a:effectLst/>
                <a:latin typeface="Times New Roman" panose="02020603050405020304" pitchFamily="18" charset="0"/>
                <a:ea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endParaRPr>
          </a:p>
          <a:p>
            <a:pPr marL="342900" marR="0" lvl="0" indent="-342900">
              <a:buFont typeface="Wingdings" panose="05000000000000000000" pitchFamily="2" charset="2"/>
              <a:buChar char=""/>
            </a:pPr>
            <a:r>
              <a:rPr lang="en-US" sz="1800" i="1" dirty="0">
                <a:effectLst/>
                <a:latin typeface="Calibri" panose="020F0502020204030204" pitchFamily="34" charset="0"/>
                <a:ea typeface="Times New Roman" panose="02020603050405020304" pitchFamily="18" charset="0"/>
              </a:rPr>
              <a:t>Am I Biblical</a:t>
            </a:r>
            <a:endParaRPr lang="en-US" sz="1800" dirty="0">
              <a:effectLst/>
              <a:latin typeface="Times New Roman" panose="02020603050405020304" pitchFamily="18" charset="0"/>
              <a:ea typeface="Times New Roman" panose="02020603050405020304" pitchFamily="18" charset="0"/>
            </a:endParaRPr>
          </a:p>
          <a:p>
            <a:pPr marL="342900" marR="0" lvl="0" indent="-342900">
              <a:buFont typeface="Wingdings" panose="05000000000000000000" pitchFamily="2" charset="2"/>
              <a:buChar char=""/>
            </a:pPr>
            <a:r>
              <a:rPr lang="en-US" sz="1800" i="1" dirty="0">
                <a:effectLst/>
                <a:latin typeface="Calibri" panose="020F0502020204030204" pitchFamily="34" charset="0"/>
                <a:ea typeface="Times New Roman" panose="02020603050405020304" pitchFamily="18" charset="0"/>
              </a:rPr>
              <a:t>Am I Unified</a:t>
            </a:r>
            <a:endParaRPr lang="en-US" sz="1800" dirty="0">
              <a:effectLst/>
              <a:latin typeface="Times New Roman" panose="02020603050405020304" pitchFamily="18" charset="0"/>
              <a:ea typeface="Times New Roman" panose="02020603050405020304" pitchFamily="18" charset="0"/>
            </a:endParaRPr>
          </a:p>
          <a:p>
            <a:pPr marL="342900" marR="0" lvl="0" indent="-342900">
              <a:buFont typeface="Wingdings" panose="05000000000000000000" pitchFamily="2" charset="2"/>
              <a:buChar char=""/>
            </a:pPr>
            <a:r>
              <a:rPr lang="en-US" sz="1800" i="1" dirty="0">
                <a:effectLst/>
                <a:latin typeface="Calibri" panose="020F0502020204030204" pitchFamily="34" charset="0"/>
                <a:ea typeface="Times New Roman" panose="02020603050405020304" pitchFamily="18" charset="0"/>
              </a:rPr>
              <a:t>Am I Servant</a:t>
            </a:r>
            <a:endParaRPr lang="en-US" sz="1800" dirty="0">
              <a:effectLst/>
              <a:latin typeface="Times New Roman" panose="02020603050405020304" pitchFamily="18" charset="0"/>
              <a:ea typeface="Times New Roman" panose="02020603050405020304" pitchFamily="18" charset="0"/>
            </a:endParaRPr>
          </a:p>
          <a:p>
            <a:pPr marL="342900" marR="0" lvl="0" indent="-342900">
              <a:buFont typeface="Wingdings" panose="05000000000000000000" pitchFamily="2" charset="2"/>
              <a:buChar char=""/>
            </a:pPr>
            <a:r>
              <a:rPr lang="en-US" sz="1800" i="1" dirty="0">
                <a:effectLst/>
                <a:latin typeface="Calibri" panose="020F0502020204030204" pitchFamily="34" charset="0"/>
                <a:ea typeface="Times New Roman" panose="02020603050405020304" pitchFamily="18" charset="0"/>
              </a:rPr>
              <a:t>Am I Making a Difference for God</a:t>
            </a:r>
            <a:endParaRPr lang="en-US" sz="1800" dirty="0">
              <a:effectLst/>
              <a:latin typeface="Times New Roman" panose="02020603050405020304" pitchFamily="18" charset="0"/>
              <a:ea typeface="Times New Roman" panose="02020603050405020304" pitchFamily="18" charset="0"/>
            </a:endParaRPr>
          </a:p>
          <a:p>
            <a:pPr marL="342900" marR="0" lvl="0" indent="-342900">
              <a:buFont typeface="Wingdings" panose="05000000000000000000" pitchFamily="2" charset="2"/>
              <a:buChar char=""/>
            </a:pPr>
            <a:r>
              <a:rPr lang="en-US" sz="1800" i="1" dirty="0">
                <a:effectLst/>
                <a:latin typeface="Calibri" panose="020F0502020204030204" pitchFamily="34" charset="0"/>
                <a:ea typeface="Times New Roman" panose="02020603050405020304" pitchFamily="18" charset="0"/>
              </a:rPr>
              <a:t>Am I supporting the Pastor’s Vision</a:t>
            </a:r>
            <a:endParaRPr lang="en-US" sz="1800" dirty="0">
              <a:effectLst/>
              <a:latin typeface="Times New Roman" panose="02020603050405020304" pitchFamily="18" charset="0"/>
              <a:ea typeface="Times New Roman" panose="02020603050405020304" pitchFamily="18" charset="0"/>
            </a:endParaRPr>
          </a:p>
          <a:p>
            <a:pPr marL="342900" marR="0" lvl="0" indent="-342900">
              <a:buFont typeface="Wingdings" panose="05000000000000000000" pitchFamily="2" charset="2"/>
              <a:buChar char=""/>
            </a:pPr>
            <a:r>
              <a:rPr lang="en-US" sz="1800" i="1" dirty="0">
                <a:effectLst/>
                <a:latin typeface="Calibri" panose="020F0502020204030204" pitchFamily="34" charset="0"/>
                <a:ea typeface="Times New Roman" panose="02020603050405020304" pitchFamily="18" charset="0"/>
              </a:rPr>
              <a:t>Am I Praying for My Pastor and Church Daily</a:t>
            </a:r>
            <a:endParaRPr lang="en-US" sz="1800" dirty="0">
              <a:effectLst/>
              <a:latin typeface="Times New Roman" panose="02020603050405020304" pitchFamily="18" charset="0"/>
              <a:ea typeface="Times New Roman" panose="02020603050405020304" pitchFamily="18" charset="0"/>
            </a:endParaRPr>
          </a:p>
          <a:p>
            <a:pPr marL="342900" marR="0" lvl="0" indent="-342900">
              <a:buFont typeface="Wingdings" panose="05000000000000000000" pitchFamily="2" charset="2"/>
              <a:buChar char=""/>
            </a:pPr>
            <a:r>
              <a:rPr lang="en-US" sz="1800" i="1" dirty="0">
                <a:effectLst/>
                <a:latin typeface="Calibri" panose="020F0502020204030204" pitchFamily="34" charset="0"/>
                <a:ea typeface="Times New Roman" panose="02020603050405020304" pitchFamily="18" charset="0"/>
              </a:rPr>
              <a:t>Am I Displaying All of the Fruits of the Spirit in My Life</a:t>
            </a:r>
            <a:endParaRPr lang="en-US" sz="1800" dirty="0">
              <a:effectLst/>
              <a:latin typeface="Times New Roman" panose="02020603050405020304" pitchFamily="18" charset="0"/>
              <a:ea typeface="Times New Roman" panose="02020603050405020304" pitchFamily="18" charset="0"/>
            </a:endParaRPr>
          </a:p>
          <a:p>
            <a:pPr marL="342900" marR="0" lvl="0" indent="-342900">
              <a:buFont typeface="Wingdings" panose="05000000000000000000" pitchFamily="2" charset="2"/>
              <a:buChar char=""/>
            </a:pPr>
            <a:r>
              <a:rPr lang="en-US" sz="1800" i="1" dirty="0">
                <a:effectLst/>
                <a:latin typeface="Calibri" panose="020F0502020204030204" pitchFamily="34" charset="0"/>
                <a:ea typeface="Times New Roman" panose="02020603050405020304" pitchFamily="18" charset="0"/>
              </a:rPr>
              <a:t>Am I Faithfully Supporting My Church with My Tithes and Offerings</a:t>
            </a:r>
            <a:endParaRPr lang="en-US" sz="1800" dirty="0">
              <a:effectLst/>
              <a:latin typeface="Times New Roman" panose="02020603050405020304" pitchFamily="18" charset="0"/>
              <a:ea typeface="Times New Roman" panose="02020603050405020304" pitchFamily="18" charset="0"/>
            </a:endParaRPr>
          </a:p>
          <a:p>
            <a:pPr marL="342900" marR="0" lvl="0" indent="-342900">
              <a:buFont typeface="Wingdings" panose="05000000000000000000" pitchFamily="2" charset="2"/>
              <a:buChar char=""/>
            </a:pPr>
            <a:r>
              <a:rPr lang="en-US" sz="1800" i="1" dirty="0">
                <a:effectLst/>
                <a:latin typeface="Calibri" panose="020F0502020204030204" pitchFamily="34" charset="0"/>
                <a:ea typeface="Times New Roman" panose="02020603050405020304" pitchFamily="18" charset="0"/>
              </a:rPr>
              <a:t>Am I Open to New Ideas that Will Help My Church or Am I Stuck in Tradition</a:t>
            </a:r>
            <a:endParaRPr lang="en-US" sz="1800" dirty="0">
              <a:effectLst/>
              <a:latin typeface="Times New Roman" panose="02020603050405020304" pitchFamily="18" charset="0"/>
              <a:ea typeface="Times New Roman" panose="02020603050405020304" pitchFamily="18" charset="0"/>
            </a:endParaRPr>
          </a:p>
          <a:p>
            <a:pPr marL="342900" marR="0" lvl="0" indent="-342900">
              <a:buFont typeface="Wingdings" panose="05000000000000000000" pitchFamily="2" charset="2"/>
              <a:buChar char=""/>
            </a:pPr>
            <a:r>
              <a:rPr lang="en-US" sz="1800" i="1" dirty="0">
                <a:effectLst/>
                <a:latin typeface="Calibri" panose="020F0502020204030204" pitchFamily="34" charset="0"/>
                <a:ea typeface="Times New Roman" panose="02020603050405020304" pitchFamily="18" charset="0"/>
              </a:rPr>
              <a:t>Am I Enabling Dysfunctional People or Behaviors or Am I Teaching Members by Example and True Leadership</a:t>
            </a:r>
            <a:endParaRPr lang="en-US" sz="1800" dirty="0">
              <a:effectLst/>
              <a:latin typeface="Times New Roman" panose="02020603050405020304" pitchFamily="18" charset="0"/>
              <a:ea typeface="Times New Roman" panose="02020603050405020304" pitchFamily="18" charset="0"/>
            </a:endParaRPr>
          </a:p>
          <a:p>
            <a:pPr marL="342900" marR="0" lvl="0" indent="-342900">
              <a:buFont typeface="Wingdings" panose="05000000000000000000" pitchFamily="2" charset="2"/>
              <a:buChar char=""/>
            </a:pPr>
            <a:r>
              <a:rPr lang="en-US" sz="1800" i="1" dirty="0">
                <a:effectLst/>
                <a:latin typeface="Calibri" panose="020F0502020204030204" pitchFamily="34" charset="0"/>
                <a:ea typeface="Times New Roman" panose="02020603050405020304" pitchFamily="18" charset="0"/>
              </a:rPr>
              <a:t>Will God say, Well Done Thy Good &amp; Faithful Servant</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 xmlns:p14="http://schemas.microsoft.com/office/powerpoint/2010/main" val="1944442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lvl="0" indent="0" algn="l" defTabSz="457200" rtl="0" eaLnBrk="1" fontAlgn="auto" latinLnBrk="0" hangingPunct="1">
              <a:lnSpc>
                <a:spcPct val="100000"/>
              </a:lnSpc>
              <a:spcBef>
                <a:spcPct val="20000"/>
              </a:spcBef>
              <a:spcAft>
                <a:spcPts val="600"/>
              </a:spcAft>
              <a:buClr>
                <a:srgbClr val="F5A408"/>
              </a:buClr>
              <a:buSzPct val="80000"/>
              <a:buFont typeface="Wingdings 3" charset="2"/>
              <a:buNone/>
              <a:tabLst/>
              <a:defRPr/>
            </a:pPr>
            <a:r>
              <a:rPr lang="en-US" dirty="0"/>
              <a:t>Holy Deacons</a:t>
            </a:r>
            <a:br>
              <a:rPr lang="en-US" dirty="0"/>
            </a:br>
            <a:r>
              <a:rPr kumimoji="0" lang="en-US" sz="2000" b="0" i="0" u="none" strike="noStrike" kern="1200" cap="all" spc="0" normalizeH="0" baseline="0" noProof="0" dirty="0">
                <a:ln>
                  <a:noFill/>
                </a:ln>
                <a:solidFill>
                  <a:srgbClr val="F5A408"/>
                </a:solidFill>
                <a:effectLst/>
                <a:uLnTx/>
                <a:uFillTx/>
                <a:latin typeface="Century Gothic"/>
                <a:ea typeface="+mj-ea"/>
                <a:cs typeface="+mj-cs"/>
              </a:rPr>
              <a:t/>
            </a:r>
            <a:br>
              <a:rPr kumimoji="0" lang="en-US" sz="2000" b="0" i="0" u="none" strike="noStrike" kern="1200" cap="all" spc="0" normalizeH="0" baseline="0" noProof="0" dirty="0">
                <a:ln>
                  <a:noFill/>
                </a:ln>
                <a:solidFill>
                  <a:srgbClr val="F5A408"/>
                </a:solidFill>
                <a:effectLst/>
                <a:uLnTx/>
                <a:uFillTx/>
                <a:latin typeface="Century Gothic"/>
                <a:ea typeface="+mj-ea"/>
                <a:cs typeface="+mj-cs"/>
              </a:rPr>
            </a:br>
            <a:r>
              <a:rPr lang="en-US" dirty="0"/>
              <a:t> </a:t>
            </a:r>
          </a:p>
        </p:txBody>
      </p:sp>
      <p:sp>
        <p:nvSpPr>
          <p:cNvPr id="3" name="Content Placeholder 2"/>
          <p:cNvSpPr>
            <a:spLocks noGrp="1"/>
          </p:cNvSpPr>
          <p:nvPr>
            <p:ph sz="half" idx="1"/>
          </p:nvPr>
        </p:nvSpPr>
        <p:spPr>
          <a:xfrm>
            <a:off x="1103312" y="3364302"/>
            <a:ext cx="4396339" cy="2892035"/>
          </a:xfrm>
        </p:spPr>
        <p:txBody>
          <a:bodyPr/>
          <a:lstStyle/>
          <a:p>
            <a:pPr marL="0" indent="0" algn="ctr">
              <a:buNone/>
            </a:pPr>
            <a:r>
              <a:rPr lang="en-US" dirty="0"/>
              <a:t>COURSE OBJECTIVES</a:t>
            </a:r>
          </a:p>
        </p:txBody>
      </p:sp>
      <p:sp>
        <p:nvSpPr>
          <p:cNvPr id="4" name="Content Placeholder 3"/>
          <p:cNvSpPr>
            <a:spLocks noGrp="1"/>
          </p:cNvSpPr>
          <p:nvPr>
            <p:ph sz="half" idx="2"/>
          </p:nvPr>
        </p:nvSpPr>
        <p:spPr>
          <a:xfrm>
            <a:off x="5628613" y="1555760"/>
            <a:ext cx="5654737" cy="4849522"/>
          </a:xfrm>
        </p:spPr>
        <p:txBody>
          <a:bodyPr/>
          <a:lstStyle/>
          <a:p>
            <a:r>
              <a:rPr lang="en-US" dirty="0"/>
              <a:t>This outline  is to help prospective board members and those currently serving by asking these questions:</a:t>
            </a:r>
          </a:p>
          <a:p>
            <a:endParaRPr lang="en-US" dirty="0"/>
          </a:p>
          <a:p>
            <a:r>
              <a:rPr lang="en-US" dirty="0"/>
              <a:t>Do I fully understand my role and responsibilities I should have as a deacon?  </a:t>
            </a:r>
          </a:p>
          <a:p>
            <a:r>
              <a:rPr lang="en-US" dirty="0"/>
              <a:t>How can I better serve the church and pastor in my role as </a:t>
            </a:r>
            <a:r>
              <a:rPr lang="en-US"/>
              <a:t>a deacon?</a:t>
            </a:r>
            <a:endParaRPr lang="en-US" dirty="0"/>
          </a:p>
          <a:p>
            <a:r>
              <a:rPr lang="en-US" dirty="0"/>
              <a:t>What things do I need to change to become a functional deacon?</a:t>
            </a:r>
          </a:p>
          <a:p>
            <a:r>
              <a:rPr lang="en-US" dirty="0"/>
              <a:t>And can I actually become a Holy Deacon?</a:t>
            </a:r>
          </a:p>
        </p:txBody>
      </p:sp>
    </p:spTree>
    <p:extLst>
      <p:ext uri="{BB962C8B-B14F-4D97-AF65-F5344CB8AC3E}">
        <p14:creationId xmlns="" xmlns:p14="http://schemas.microsoft.com/office/powerpoint/2010/main" val="10733154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normAutofit fontScale="92500" lnSpcReduction="20000"/>
          </a:bodyPr>
          <a:lstStyle/>
          <a:p>
            <a:pPr marL="0" indent="0" algn="ctr">
              <a:buNone/>
            </a:pPr>
            <a:r>
              <a:rPr lang="en-US" dirty="0"/>
              <a:t>A DEACON’S OATH &amp; PRAYER</a:t>
            </a:r>
          </a:p>
        </p:txBody>
      </p:sp>
      <p:sp>
        <p:nvSpPr>
          <p:cNvPr id="4" name="Content Placeholder 3"/>
          <p:cNvSpPr>
            <a:spLocks noGrp="1"/>
          </p:cNvSpPr>
          <p:nvPr>
            <p:ph sz="half" idx="2"/>
          </p:nvPr>
        </p:nvSpPr>
        <p:spPr>
          <a:xfrm>
            <a:off x="5628613" y="1170432"/>
            <a:ext cx="5654737" cy="5234850"/>
          </a:xfrm>
        </p:spPr>
        <p:txBody>
          <a:bodyPr>
            <a:normAutofit fontScale="92500" lnSpcReduction="20000"/>
          </a:bodyPr>
          <a:lstStyle/>
          <a:p>
            <a:pPr marL="1371600" marR="0" indent="0">
              <a:buNone/>
            </a:pPr>
            <a:r>
              <a:rPr lang="en-US" sz="2400" i="1" dirty="0">
                <a:effectLst/>
                <a:latin typeface="Times New Roman" panose="02020603050405020304" pitchFamily="18" charset="0"/>
                <a:ea typeface="Times New Roman" panose="02020603050405020304" pitchFamily="18" charset="0"/>
              </a:rPr>
              <a:t>Deacon’s Prayer </a:t>
            </a:r>
            <a:br>
              <a:rPr lang="en-US" sz="2400" i="1" dirty="0">
                <a:effectLst/>
                <a:latin typeface="Times New Roman" panose="02020603050405020304" pitchFamily="18" charset="0"/>
                <a:ea typeface="Times New Roman" panose="02020603050405020304" pitchFamily="18" charset="0"/>
              </a:rPr>
            </a:br>
            <a:endParaRPr lang="en-US" sz="1800" dirty="0">
              <a:effectLst/>
              <a:latin typeface="Times New Roman" panose="02020603050405020304" pitchFamily="18" charset="0"/>
              <a:ea typeface="Times New Roman" panose="02020603050405020304" pitchFamily="18" charset="0"/>
            </a:endParaRPr>
          </a:p>
          <a:p>
            <a:pPr marL="0" marR="0" indent="0">
              <a:lnSpc>
                <a:spcPct val="115000"/>
              </a:lnSpc>
              <a:spcBef>
                <a:spcPts val="0"/>
              </a:spcBef>
              <a:spcAft>
                <a:spcPts val="1000"/>
              </a:spcAft>
              <a:buNone/>
            </a:pPr>
            <a:r>
              <a:rPr lang="en-US" sz="1800" i="1" dirty="0">
                <a:effectLst/>
                <a:latin typeface="Calibri" panose="020F0502020204030204" pitchFamily="34" charset="0"/>
                <a:ea typeface="Times New Roman" panose="02020603050405020304" pitchFamily="18" charset="0"/>
                <a:cs typeface="Calibri" panose="020F0502020204030204" pitchFamily="34" charset="0"/>
              </a:rPr>
              <a:t>Lord Jesus,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r>
              <a:rPr lang="en-US" sz="1800" b="1" i="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Mold me:  </a:t>
            </a:r>
            <a:r>
              <a:rPr lang="en-US" sz="1800" i="1" dirty="0">
                <a:effectLst/>
                <a:latin typeface="Calibri" panose="020F0502020204030204" pitchFamily="34" charset="0"/>
                <a:ea typeface="Times New Roman" panose="02020603050405020304" pitchFamily="18" charset="0"/>
                <a:cs typeface="Calibri" panose="020F0502020204030204" pitchFamily="34" charset="0"/>
              </a:rPr>
              <a:t>Into a worthy vessel to be used for the glory of God, into a teachable person who can teach others, into a servant who is willing to serve my pastor and church with all humility </a:t>
            </a:r>
            <a:r>
              <a:rPr lang="en-US" sz="1800" i="1" dirty="0" err="1">
                <a:effectLst/>
                <a:latin typeface="Calibri" panose="020F0502020204030204" pitchFamily="34" charset="0"/>
                <a:ea typeface="Times New Roman" panose="02020603050405020304" pitchFamily="18" charset="0"/>
                <a:cs typeface="Calibri" panose="020F0502020204030204" pitchFamily="34" charset="0"/>
              </a:rPr>
              <a:t>andbe</a:t>
            </a:r>
            <a:r>
              <a:rPr lang="en-US" sz="1800" i="1" dirty="0">
                <a:effectLst/>
                <a:latin typeface="Calibri" panose="020F0502020204030204" pitchFamily="34" charset="0"/>
                <a:ea typeface="Times New Roman" panose="02020603050405020304" pitchFamily="18" charset="0"/>
                <a:cs typeface="Calibri" panose="020F0502020204030204" pitchFamily="34" charset="0"/>
              </a:rPr>
              <a:t> an example for others to follow.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r>
              <a:rPr lang="en-US" sz="1800" b="1" i="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Give me:  </a:t>
            </a:r>
            <a:r>
              <a:rPr lang="en-US" sz="1800" i="1" dirty="0">
                <a:effectLst/>
                <a:latin typeface="Calibri" panose="020F0502020204030204" pitchFamily="34" charset="0"/>
                <a:ea typeface="Times New Roman" panose="02020603050405020304" pitchFamily="18" charset="0"/>
                <a:cs typeface="Calibri" panose="020F0502020204030204" pitchFamily="34" charset="0"/>
              </a:rPr>
              <a:t>The eyes to see the needs of your people, a discerning spirit and mind to know your truth, a generous spirit when I am tired but needed, a humble heart when my work goes unnoticed, peace of mind in obedience and service, your wisdom which is above all understanding, and health for my body so I may serve with strength.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r>
              <a:rPr lang="en-US" sz="1800" b="1" i="1" dirty="0">
                <a:solidFill>
                  <a:srgbClr val="FFFF00"/>
                </a:solidFill>
                <a:effectLst/>
                <a:latin typeface="Calibri" panose="020F0502020204030204" pitchFamily="34" charset="0"/>
                <a:ea typeface="Times New Roman" panose="02020603050405020304" pitchFamily="18" charset="0"/>
                <a:cs typeface="Calibri" panose="020F0502020204030204" pitchFamily="34" charset="0"/>
              </a:rPr>
              <a:t>Grant me:  </a:t>
            </a:r>
            <a:r>
              <a:rPr lang="en-US" sz="1800" i="1" dirty="0">
                <a:effectLst/>
                <a:latin typeface="Calibri" panose="020F0502020204030204" pitchFamily="34" charset="0"/>
                <a:ea typeface="Times New Roman" panose="02020603050405020304" pitchFamily="18" charset="0"/>
                <a:cs typeface="Calibri" panose="020F0502020204030204" pitchFamily="34" charset="0"/>
              </a:rPr>
              <a:t>The desire to walk in integrity and truth, grace so I can share your wisdom, a heart like yours so that I may love people and forgive them, and to be all you wish for me to be…your servant.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r>
              <a:rPr lang="en-US" sz="1800" i="1" dirty="0">
                <a:effectLst/>
                <a:latin typeface="Calibri" panose="020F0502020204030204" pitchFamily="34" charset="0"/>
                <a:ea typeface="Times New Roman" panose="02020603050405020304" pitchFamily="18" charset="0"/>
                <a:cs typeface="Calibri" panose="020F0502020204030204" pitchFamily="34" charset="0"/>
              </a:rPr>
              <a:t>Amen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 xmlns:p14="http://schemas.microsoft.com/office/powerpoint/2010/main" val="8030806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2011680" y="2728735"/>
            <a:ext cx="8604504" cy="1400530"/>
          </a:xfrm>
        </p:spPr>
        <p:txBody>
          <a:bodyPr>
            <a:normAutofit/>
          </a:bodyPr>
          <a:lstStyle/>
          <a:p>
            <a:pPr marL="0" indent="0">
              <a:buNone/>
            </a:pPr>
            <a:r>
              <a:rPr lang="en-US" sz="4400" dirty="0"/>
              <a:t>  </a:t>
            </a:r>
            <a:r>
              <a:rPr lang="en-US" sz="4400" dirty="0">
                <a:solidFill>
                  <a:srgbClr val="FFFF00"/>
                </a:solidFill>
              </a:rPr>
              <a:t>Questions and Comments</a:t>
            </a:r>
          </a:p>
        </p:txBody>
      </p:sp>
    </p:spTree>
    <p:extLst>
      <p:ext uri="{BB962C8B-B14F-4D97-AF65-F5344CB8AC3E}">
        <p14:creationId xmlns="" xmlns:p14="http://schemas.microsoft.com/office/powerpoint/2010/main" val="21296485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1103312" y="3364302"/>
            <a:ext cx="4396339" cy="2892035"/>
          </a:xfrm>
        </p:spPr>
        <p:txBody>
          <a:bodyPr>
            <a:normAutofit/>
          </a:bodyPr>
          <a:lstStyle/>
          <a:p>
            <a:pPr marL="0" indent="0" algn="ctr">
              <a:buNone/>
            </a:pPr>
            <a:r>
              <a:rPr lang="en-US" dirty="0"/>
              <a:t>IN CONCLUSION</a:t>
            </a:r>
          </a:p>
        </p:txBody>
      </p:sp>
      <p:sp>
        <p:nvSpPr>
          <p:cNvPr id="4" name="Content Placeholder 3"/>
          <p:cNvSpPr>
            <a:spLocks noGrp="1"/>
          </p:cNvSpPr>
          <p:nvPr>
            <p:ph sz="half" idx="2"/>
          </p:nvPr>
        </p:nvSpPr>
        <p:spPr>
          <a:xfrm>
            <a:off x="5628613" y="1555760"/>
            <a:ext cx="5654737" cy="4849522"/>
          </a:xfrm>
        </p:spPr>
        <p:txBody>
          <a:bodyPr>
            <a:normAutofit/>
          </a:bodyPr>
          <a:lstStyle/>
          <a:p>
            <a:pPr marL="0" marR="0"/>
            <a:r>
              <a:rPr lang="en-US" sz="1700" dirty="0">
                <a:effectLst/>
                <a:latin typeface="+mn-lt"/>
                <a:ea typeface="Times New Roman" panose="02020603050405020304" pitchFamily="18" charset="0"/>
              </a:rPr>
              <a:t>The true measure of excellence is </a:t>
            </a:r>
            <a:r>
              <a:rPr lang="en-US" sz="1700" u="sng" dirty="0">
                <a:effectLst/>
                <a:latin typeface="+mn-lt"/>
                <a:ea typeface="Times New Roman" panose="02020603050405020304" pitchFamily="18" charset="0"/>
              </a:rPr>
              <a:t>when all operations of the church are working together</a:t>
            </a:r>
            <a:r>
              <a:rPr lang="en-US" sz="1700" dirty="0">
                <a:effectLst/>
                <a:latin typeface="+mn-lt"/>
                <a:ea typeface="Times New Roman" panose="02020603050405020304" pitchFamily="18" charset="0"/>
              </a:rPr>
              <a:t>. It reminded me of a well-oiled machine that seemed to keep running so efficiently for one purpose.  The key of making this happen is </a:t>
            </a:r>
            <a:r>
              <a:rPr lang="en-US" sz="1700" u="sng" dirty="0">
                <a:effectLst/>
                <a:latin typeface="+mn-lt"/>
                <a:ea typeface="Times New Roman" panose="02020603050405020304" pitchFamily="18" charset="0"/>
              </a:rPr>
              <a:t>have a group of “holy deacons” </a:t>
            </a:r>
            <a:r>
              <a:rPr lang="en-US" sz="1700" dirty="0">
                <a:effectLst/>
                <a:latin typeface="+mn-lt"/>
                <a:ea typeface="Times New Roman" panose="02020603050405020304" pitchFamily="18" charset="0"/>
              </a:rPr>
              <a:t>in your church that can greatly enhance and solidify what God has in store for you.  </a:t>
            </a:r>
          </a:p>
          <a:p>
            <a:pPr marL="0" marR="0"/>
            <a:r>
              <a:rPr lang="en-US" sz="1700" dirty="0">
                <a:effectLst/>
                <a:latin typeface="+mn-lt"/>
                <a:ea typeface="Times New Roman" panose="02020603050405020304" pitchFamily="18" charset="0"/>
              </a:rPr>
              <a:t>Some churches have </a:t>
            </a:r>
            <a:r>
              <a:rPr lang="en-US" sz="1700" u="sng" dirty="0">
                <a:effectLst/>
                <a:latin typeface="+mn-lt"/>
                <a:ea typeface="Times New Roman" panose="02020603050405020304" pitchFamily="18" charset="0"/>
              </a:rPr>
              <a:t>“little”</a:t>
            </a:r>
            <a:r>
              <a:rPr lang="en-US" sz="1700" dirty="0">
                <a:effectLst/>
                <a:latin typeface="+mn-lt"/>
                <a:ea typeface="Times New Roman" panose="02020603050405020304" pitchFamily="18" charset="0"/>
              </a:rPr>
              <a:t> because their leadership offers “little”. </a:t>
            </a:r>
            <a:r>
              <a:rPr lang="en-US" sz="1700" u="sng" dirty="0">
                <a:effectLst/>
                <a:latin typeface="+mn-lt"/>
                <a:ea typeface="Times New Roman" panose="02020603050405020304" pitchFamily="18" charset="0"/>
              </a:rPr>
              <a:t>God wants so much more </a:t>
            </a:r>
            <a:r>
              <a:rPr lang="en-US" sz="1700" dirty="0">
                <a:effectLst/>
                <a:latin typeface="+mn-lt"/>
                <a:ea typeface="Times New Roman" panose="02020603050405020304" pitchFamily="18" charset="0"/>
              </a:rPr>
              <a:t>for your church and community.  If we can only see through “His eyes” of the possibilities that lie before us.  </a:t>
            </a:r>
          </a:p>
          <a:p>
            <a:pPr marL="0" marR="0"/>
            <a:r>
              <a:rPr lang="en-US" sz="1700" dirty="0">
                <a:effectLst/>
                <a:latin typeface="+mn-lt"/>
                <a:ea typeface="Times New Roman" panose="02020603050405020304" pitchFamily="18" charset="0"/>
              </a:rPr>
              <a:t>I pray that you will truly be a vessel of honor and sanctified for His use and that you </a:t>
            </a:r>
            <a:r>
              <a:rPr lang="en-US" sz="1700" dirty="0">
                <a:effectLst/>
                <a:latin typeface="+mn-lt"/>
                <a:ea typeface="Times New Roman" panose="02020603050405020304" pitchFamily="18" charset="0"/>
                <a:cs typeface="Calibri" panose="020F0502020204030204" pitchFamily="34" charset="0"/>
              </a:rPr>
              <a:t>exemplify the true measure of ex</a:t>
            </a:r>
            <a:r>
              <a:rPr lang="en-US" sz="1800" dirty="0">
                <a:effectLst/>
                <a:latin typeface="+mn-lt"/>
                <a:ea typeface="Times New Roman" panose="02020603050405020304" pitchFamily="18" charset="0"/>
                <a:cs typeface="Calibri" panose="020F0502020204030204" pitchFamily="34" charset="0"/>
              </a:rPr>
              <a:t>cellenc</a:t>
            </a:r>
            <a:r>
              <a:rPr lang="en-US" sz="1800" i="1" dirty="0">
                <a:effectLst/>
                <a:latin typeface="+mn-lt"/>
                <a:ea typeface="Times New Roman" panose="02020603050405020304" pitchFamily="18" charset="0"/>
                <a:cs typeface="Calibri" panose="020F0502020204030204" pitchFamily="34" charset="0"/>
              </a:rPr>
              <a:t>e in your role as a "Holy Deacon</a:t>
            </a:r>
            <a:r>
              <a:rPr lang="en-US" sz="1800" i="1" dirty="0">
                <a:effectLst/>
                <a:latin typeface="Times New Roman" panose="02020603050405020304" pitchFamily="18" charset="0"/>
                <a:ea typeface="Times New Roman" panose="02020603050405020304" pitchFamily="18" charset="0"/>
                <a:cs typeface="Calibri" panose="020F0502020204030204" pitchFamily="34" charset="0"/>
              </a:rPr>
              <a:t>".  </a:t>
            </a:r>
            <a:endParaRPr lang="en-US" sz="1800" i="1"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 xmlns:p14="http://schemas.microsoft.com/office/powerpoint/2010/main" val="18742376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2011680" y="2728735"/>
            <a:ext cx="8604504" cy="1400530"/>
          </a:xfrm>
        </p:spPr>
        <p:txBody>
          <a:bodyPr>
            <a:normAutofit/>
          </a:bodyPr>
          <a:lstStyle/>
          <a:p>
            <a:pPr marL="0" indent="0">
              <a:buNone/>
            </a:pPr>
            <a:r>
              <a:rPr lang="en-US" sz="4400" dirty="0"/>
              <a:t>  </a:t>
            </a:r>
            <a:r>
              <a:rPr lang="en-US" sz="4400" dirty="0">
                <a:solidFill>
                  <a:srgbClr val="FFFF00"/>
                </a:solidFill>
              </a:rPr>
              <a:t>Questions and Comments</a:t>
            </a:r>
          </a:p>
        </p:txBody>
      </p:sp>
    </p:spTree>
    <p:extLst>
      <p:ext uri="{BB962C8B-B14F-4D97-AF65-F5344CB8AC3E}">
        <p14:creationId xmlns="" xmlns:p14="http://schemas.microsoft.com/office/powerpoint/2010/main" val="5449047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2011680" y="2728735"/>
            <a:ext cx="8604504" cy="1400530"/>
          </a:xfrm>
        </p:spPr>
        <p:txBody>
          <a:bodyPr>
            <a:normAutofit fontScale="92500"/>
          </a:bodyPr>
          <a:lstStyle/>
          <a:p>
            <a:pPr marL="0" indent="0">
              <a:buNone/>
            </a:pPr>
            <a:r>
              <a:rPr lang="en-US" sz="4400" dirty="0"/>
              <a:t>  </a:t>
            </a:r>
            <a:r>
              <a:rPr lang="en-US" sz="4400" dirty="0" smtClean="0"/>
              <a:t>You can add any additional comments or vision in these slides</a:t>
            </a:r>
            <a:endParaRPr lang="en-US" sz="4400" dirty="0">
              <a:solidFill>
                <a:srgbClr val="FFFF00"/>
              </a:solidFill>
            </a:endParaRPr>
          </a:p>
        </p:txBody>
      </p:sp>
    </p:spTree>
    <p:extLst>
      <p:ext uri="{BB962C8B-B14F-4D97-AF65-F5344CB8AC3E}">
        <p14:creationId xmlns="" xmlns:p14="http://schemas.microsoft.com/office/powerpoint/2010/main" val="5449047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2011680" y="2728735"/>
            <a:ext cx="8604504" cy="1400530"/>
          </a:xfrm>
        </p:spPr>
        <p:txBody>
          <a:bodyPr>
            <a:normAutofit/>
          </a:bodyPr>
          <a:lstStyle/>
          <a:p>
            <a:pPr marL="0" indent="0">
              <a:buNone/>
            </a:pPr>
            <a:r>
              <a:rPr lang="en-US" sz="4400" dirty="0"/>
              <a:t>  </a:t>
            </a:r>
            <a:r>
              <a:rPr lang="en-US" sz="4400" dirty="0">
                <a:solidFill>
                  <a:srgbClr val="FFFF00"/>
                </a:solidFill>
              </a:rPr>
              <a:t>Questions and Comments</a:t>
            </a:r>
          </a:p>
        </p:txBody>
      </p:sp>
    </p:spTree>
    <p:extLst>
      <p:ext uri="{BB962C8B-B14F-4D97-AF65-F5344CB8AC3E}">
        <p14:creationId xmlns="" xmlns:p14="http://schemas.microsoft.com/office/powerpoint/2010/main" val="5449047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2011680" y="2728735"/>
            <a:ext cx="8604504" cy="1400530"/>
          </a:xfrm>
        </p:spPr>
        <p:txBody>
          <a:bodyPr>
            <a:normAutofit/>
          </a:bodyPr>
          <a:lstStyle/>
          <a:p>
            <a:pPr marL="0" indent="0">
              <a:buNone/>
            </a:pPr>
            <a:r>
              <a:rPr lang="en-US" sz="4400" dirty="0"/>
              <a:t>  </a:t>
            </a:r>
            <a:r>
              <a:rPr lang="en-US" sz="4400" dirty="0">
                <a:solidFill>
                  <a:srgbClr val="FFFF00"/>
                </a:solidFill>
              </a:rPr>
              <a:t>Questions and Comments</a:t>
            </a:r>
          </a:p>
        </p:txBody>
      </p:sp>
    </p:spTree>
    <p:extLst>
      <p:ext uri="{BB962C8B-B14F-4D97-AF65-F5344CB8AC3E}">
        <p14:creationId xmlns="" xmlns:p14="http://schemas.microsoft.com/office/powerpoint/2010/main" val="5449047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2011680" y="2728735"/>
            <a:ext cx="8604504" cy="1400530"/>
          </a:xfrm>
        </p:spPr>
        <p:txBody>
          <a:bodyPr>
            <a:normAutofit/>
          </a:bodyPr>
          <a:lstStyle/>
          <a:p>
            <a:pPr marL="0" indent="0">
              <a:buNone/>
            </a:pPr>
            <a:r>
              <a:rPr lang="en-US" sz="4400" dirty="0"/>
              <a:t>  </a:t>
            </a:r>
            <a:r>
              <a:rPr lang="en-US" sz="4400" dirty="0">
                <a:solidFill>
                  <a:srgbClr val="FFFF00"/>
                </a:solidFill>
              </a:rPr>
              <a:t>Questions and Comments</a:t>
            </a:r>
          </a:p>
        </p:txBody>
      </p:sp>
    </p:spTree>
    <p:extLst>
      <p:ext uri="{BB962C8B-B14F-4D97-AF65-F5344CB8AC3E}">
        <p14:creationId xmlns="" xmlns:p14="http://schemas.microsoft.com/office/powerpoint/2010/main" val="5449047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 xmlns:p14="http://schemas.microsoft.com/office/powerpoint/2010/main" val="343323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646111" y="2708694"/>
            <a:ext cx="4396339" cy="2028394"/>
          </a:xfrm>
        </p:spPr>
        <p:txBody>
          <a:bodyPr>
            <a:normAutofit fontScale="92500" lnSpcReduction="10000"/>
          </a:bodyPr>
          <a:lstStyle/>
          <a:p>
            <a:pPr marL="0" indent="0" algn="ctr">
              <a:buNone/>
            </a:pPr>
            <a:r>
              <a:rPr lang="en-US" dirty="0"/>
              <a:t>What is a Functional Board member?</a:t>
            </a:r>
          </a:p>
        </p:txBody>
      </p:sp>
      <p:sp>
        <p:nvSpPr>
          <p:cNvPr id="4" name="Content Placeholder 3"/>
          <p:cNvSpPr>
            <a:spLocks noGrp="1"/>
          </p:cNvSpPr>
          <p:nvPr>
            <p:ph sz="half" idx="2"/>
          </p:nvPr>
        </p:nvSpPr>
        <p:spPr>
          <a:xfrm>
            <a:off x="5611360" y="1354347"/>
            <a:ext cx="5654737" cy="5050935"/>
          </a:xfrm>
        </p:spPr>
        <p:txBody>
          <a:bodyPr>
            <a:normAutofit fontScale="92500" lnSpcReduction="10000"/>
          </a:bodyPr>
          <a:lstStyle/>
          <a:p>
            <a:pPr marL="0" marR="0">
              <a:lnSpc>
                <a:spcPct val="115000"/>
              </a:lnSpc>
              <a:spcBef>
                <a:spcPts val="0"/>
              </a:spcBef>
              <a:spcAft>
                <a:spcPts val="1000"/>
              </a:spcAft>
            </a:pPr>
            <a:r>
              <a:rPr kumimoji="0" lang="en-US" sz="1800" b="0" i="1"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Being a </a:t>
            </a:r>
            <a:r>
              <a:rPr kumimoji="0" lang="en-US" sz="1800" b="1" i="1" u="none" strike="noStrike" kern="1200" cap="none" spc="0" normalizeH="0" baseline="0" noProof="0" dirty="0">
                <a:ln>
                  <a:noFill/>
                </a:ln>
                <a:solidFill>
                  <a:srgbClr val="FFFF00"/>
                </a:solidFill>
                <a:effectLst/>
                <a:uLnTx/>
                <a:uFillTx/>
                <a:latin typeface="Calibri" panose="020F0502020204030204" pitchFamily="34" charset="0"/>
                <a:ea typeface="Calibri" panose="020F0502020204030204" pitchFamily="34" charset="0"/>
                <a:cs typeface="Calibri" panose="020F0502020204030204" pitchFamily="34" charset="0"/>
              </a:rPr>
              <a:t>functional board member </a:t>
            </a:r>
            <a:r>
              <a:rPr kumimoji="0" lang="en-US" sz="18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is more than a decision-maker conducting church business.  It is more than being elected or appointed.  It should be a calling.  </a:t>
            </a:r>
          </a:p>
          <a:p>
            <a:pPr marL="0" marR="0">
              <a:lnSpc>
                <a:spcPct val="115000"/>
              </a:lnSpc>
              <a:spcBef>
                <a:spcPts val="0"/>
              </a:spcBef>
              <a:spcAft>
                <a:spcPts val="1000"/>
              </a:spcAft>
            </a:pPr>
            <a:r>
              <a:rPr lang="en-US" dirty="0">
                <a:solidFill>
                  <a:prstClr val="white"/>
                </a:solidFill>
                <a:latin typeface="Calibri" panose="020F0502020204030204" pitchFamily="34" charset="0"/>
                <a:ea typeface="Calibri" panose="020F0502020204030204" pitchFamily="34" charset="0"/>
                <a:cs typeface="Calibri" panose="020F0502020204030204" pitchFamily="34" charset="0"/>
              </a:rPr>
              <a:t>A </a:t>
            </a:r>
            <a:r>
              <a:rPr lang="en-US" b="1" i="1" dirty="0">
                <a:solidFill>
                  <a:srgbClr val="FFFF00"/>
                </a:solidFill>
                <a:latin typeface="Calibri" panose="020F0502020204030204" pitchFamily="34" charset="0"/>
                <a:ea typeface="Calibri" panose="020F0502020204030204" pitchFamily="34" charset="0"/>
                <a:cs typeface="Calibri" panose="020F0502020204030204" pitchFamily="34" charset="0"/>
              </a:rPr>
              <a:t>functional board member </a:t>
            </a:r>
            <a:r>
              <a:rPr kumimoji="0" lang="en-US" sz="18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is a person who has many qualities and characteristics, not just being qualified but being </a:t>
            </a:r>
            <a:r>
              <a:rPr kumimoji="0" lang="en-US" sz="1800" b="0" i="0" u="sng"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quantified</a:t>
            </a:r>
            <a:r>
              <a:rPr kumimoji="0" lang="en-US" sz="18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 using those giftings to assist the pastor in ways to improve the church and its outreach. </a:t>
            </a:r>
          </a:p>
          <a:p>
            <a:pPr marL="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Calibri" panose="020F0502020204030204" pitchFamily="34" charset="0"/>
              </a:rPr>
              <a:t>Being a </a:t>
            </a:r>
            <a:r>
              <a:rPr lang="en-US" sz="18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functional board member</a:t>
            </a:r>
            <a:r>
              <a:rPr lang="en-US" sz="1800"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 </a:t>
            </a:r>
            <a:r>
              <a:rPr lang="en-US" sz="1800" dirty="0">
                <a:effectLst/>
                <a:latin typeface="Calibri" panose="020F0502020204030204" pitchFamily="34" charset="0"/>
                <a:ea typeface="Calibri" panose="020F0502020204030204" pitchFamily="34" charset="0"/>
                <a:cs typeface="Calibri" panose="020F0502020204030204" pitchFamily="34" charset="0"/>
              </a:rPr>
              <a:t>is not getting your way on things, but it is simply having a servant’s heart. It is about God’s will rather than how we think the church should be run.  </a:t>
            </a:r>
          </a:p>
          <a:p>
            <a:pPr marL="0" marR="0">
              <a:lnSpc>
                <a:spcPct val="115000"/>
              </a:lnSpc>
              <a:spcBef>
                <a:spcPts val="0"/>
              </a:spcBef>
              <a:spcAft>
                <a:spcPts val="1000"/>
              </a:spcAft>
            </a:pPr>
            <a:r>
              <a:rPr lang="en-US" sz="1800" dirty="0">
                <a:effectLst/>
                <a:latin typeface="Calibri" panose="020F0502020204030204" pitchFamily="34" charset="0"/>
                <a:ea typeface="Calibri" panose="020F0502020204030204" pitchFamily="34" charset="0"/>
                <a:cs typeface="Calibri" panose="020F0502020204030204" pitchFamily="34" charset="0"/>
              </a:rPr>
              <a:t>Being a </a:t>
            </a:r>
            <a:r>
              <a:rPr lang="en-US" sz="1800" b="1" i="1" dirty="0">
                <a:solidFill>
                  <a:srgbClr val="FFFF00"/>
                </a:solidFill>
                <a:effectLst/>
                <a:latin typeface="Calibri" panose="020F0502020204030204" pitchFamily="34" charset="0"/>
                <a:ea typeface="Calibri" panose="020F0502020204030204" pitchFamily="34" charset="0"/>
                <a:cs typeface="Calibri" panose="020F0502020204030204" pitchFamily="34" charset="0"/>
              </a:rPr>
              <a:t>functional board member </a:t>
            </a:r>
            <a:r>
              <a:rPr lang="en-US" dirty="0">
                <a:latin typeface="Calibri" panose="020F0502020204030204" pitchFamily="34" charset="0"/>
                <a:ea typeface="Calibri" panose="020F0502020204030204" pitchFamily="34" charset="0"/>
                <a:cs typeface="Calibri" panose="020F0502020204030204" pitchFamily="34" charset="0"/>
              </a:rPr>
              <a:t>has the capacity of serving the purpose for which it was designed to do.  The problem with many churches is their boards lack an understanding of their purpose or have never been trained on how to become a good deacon.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 xmlns:p14="http://schemas.microsoft.com/office/powerpoint/2010/main" val="2040593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2011680" y="2728735"/>
            <a:ext cx="8604504" cy="1400530"/>
          </a:xfrm>
        </p:spPr>
        <p:txBody>
          <a:bodyPr>
            <a:normAutofit/>
          </a:bodyPr>
          <a:lstStyle/>
          <a:p>
            <a:pPr marL="0" indent="0">
              <a:buNone/>
            </a:pPr>
            <a:r>
              <a:rPr lang="en-US" sz="4400" dirty="0"/>
              <a:t>  </a:t>
            </a:r>
            <a:r>
              <a:rPr lang="en-US" sz="4400" dirty="0">
                <a:solidFill>
                  <a:srgbClr val="FFFF00"/>
                </a:solidFill>
              </a:rPr>
              <a:t>Questions and Comments</a:t>
            </a:r>
          </a:p>
        </p:txBody>
      </p:sp>
    </p:spTree>
    <p:extLst>
      <p:ext uri="{BB962C8B-B14F-4D97-AF65-F5344CB8AC3E}">
        <p14:creationId xmlns="" xmlns:p14="http://schemas.microsoft.com/office/powerpoint/2010/main" val="1316117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725770" y="3040035"/>
            <a:ext cx="4396339" cy="777930"/>
          </a:xfrm>
        </p:spPr>
        <p:txBody>
          <a:bodyPr/>
          <a:lstStyle/>
          <a:p>
            <a:r>
              <a:rPr lang="en-US" dirty="0"/>
              <a:t>Five Types of Churches in America</a:t>
            </a:r>
          </a:p>
        </p:txBody>
      </p:sp>
      <p:sp>
        <p:nvSpPr>
          <p:cNvPr id="4" name="Content Placeholder 3"/>
          <p:cNvSpPr>
            <a:spLocks noGrp="1"/>
          </p:cNvSpPr>
          <p:nvPr>
            <p:ph sz="half" idx="2"/>
          </p:nvPr>
        </p:nvSpPr>
        <p:spPr>
          <a:xfrm>
            <a:off x="5811493" y="2335948"/>
            <a:ext cx="5654737" cy="2523744"/>
          </a:xfrm>
        </p:spPr>
        <p:txBody>
          <a:bodyPr/>
          <a:lstStyle/>
          <a:p>
            <a:r>
              <a:rPr lang="en-US" dirty="0">
                <a:solidFill>
                  <a:srgbClr val="FFFF00"/>
                </a:solidFill>
              </a:rPr>
              <a:t>Maintain an Existence </a:t>
            </a:r>
            <a:r>
              <a:rPr lang="en-US" dirty="0"/>
              <a:t>Type of Church</a:t>
            </a:r>
          </a:p>
          <a:p>
            <a:r>
              <a:rPr lang="en-US" dirty="0">
                <a:solidFill>
                  <a:srgbClr val="FFFF00"/>
                </a:solidFill>
              </a:rPr>
              <a:t>Identity</a:t>
            </a:r>
            <a:r>
              <a:rPr lang="en-US" dirty="0">
                <a:solidFill>
                  <a:srgbClr val="92D050"/>
                </a:solidFill>
              </a:rPr>
              <a:t> </a:t>
            </a:r>
            <a:r>
              <a:rPr lang="en-US" dirty="0"/>
              <a:t>Type of Church</a:t>
            </a:r>
          </a:p>
          <a:p>
            <a:r>
              <a:rPr lang="en-US" dirty="0">
                <a:solidFill>
                  <a:srgbClr val="FFFF00"/>
                </a:solidFill>
              </a:rPr>
              <a:t>Active and Progressive </a:t>
            </a:r>
            <a:r>
              <a:rPr lang="en-US" dirty="0"/>
              <a:t>Type </a:t>
            </a:r>
            <a:r>
              <a:rPr lang="en-US" dirty="0" smtClean="0"/>
              <a:t>of </a:t>
            </a:r>
            <a:r>
              <a:rPr lang="en-US" dirty="0"/>
              <a:t>Church</a:t>
            </a:r>
          </a:p>
          <a:p>
            <a:r>
              <a:rPr lang="en-US" dirty="0">
                <a:solidFill>
                  <a:srgbClr val="FFFF00"/>
                </a:solidFill>
              </a:rPr>
              <a:t>Visionary and Impactful </a:t>
            </a:r>
            <a:r>
              <a:rPr lang="en-US" dirty="0"/>
              <a:t>Type of Church</a:t>
            </a:r>
          </a:p>
          <a:p>
            <a:r>
              <a:rPr lang="en-US" dirty="0">
                <a:solidFill>
                  <a:srgbClr val="FFFF00"/>
                </a:solidFill>
              </a:rPr>
              <a:t>Mega</a:t>
            </a:r>
            <a:r>
              <a:rPr lang="en-US" dirty="0"/>
              <a:t> Type of Churches</a:t>
            </a:r>
          </a:p>
        </p:txBody>
      </p:sp>
    </p:spTree>
    <p:extLst>
      <p:ext uri="{BB962C8B-B14F-4D97-AF65-F5344CB8AC3E}">
        <p14:creationId xmlns="" xmlns:p14="http://schemas.microsoft.com/office/powerpoint/2010/main" val="3335015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493776" y="2605350"/>
            <a:ext cx="4864608" cy="2615874"/>
          </a:xfrm>
        </p:spPr>
        <p:txBody>
          <a:bodyPr>
            <a:normAutofit/>
          </a:bodyPr>
          <a:lstStyle/>
          <a:p>
            <a:pPr marL="0" indent="0">
              <a:buNone/>
            </a:pPr>
            <a:r>
              <a:rPr lang="en-US" sz="3200" dirty="0"/>
              <a:t>           </a:t>
            </a:r>
            <a:r>
              <a:rPr lang="en-US" sz="2000" dirty="0"/>
              <a:t>Type of Church:</a:t>
            </a:r>
          </a:p>
          <a:p>
            <a:pPr marL="0" indent="0">
              <a:buNone/>
            </a:pPr>
            <a:r>
              <a:rPr lang="en-US" dirty="0">
                <a:solidFill>
                  <a:srgbClr val="FFFF00"/>
                </a:solidFill>
              </a:rPr>
              <a:t>  </a:t>
            </a:r>
            <a:r>
              <a:rPr lang="en-US" sz="2400" dirty="0">
                <a:solidFill>
                  <a:srgbClr val="FFFF00"/>
                </a:solidFill>
              </a:rPr>
              <a:t>Maintain an Existence Church</a:t>
            </a:r>
          </a:p>
          <a:p>
            <a:pPr marL="0" indent="0">
              <a:buNone/>
            </a:pPr>
            <a:endParaRPr lang="en-US" dirty="0">
              <a:solidFill>
                <a:srgbClr val="FFFF00"/>
              </a:solidFill>
            </a:endParaRPr>
          </a:p>
          <a:p>
            <a:pPr marL="0" indent="0" algn="ctr">
              <a:buNone/>
            </a:pPr>
            <a:r>
              <a:rPr lang="en-US" dirty="0"/>
              <a:t>Is this your church or do you want this type of church?</a:t>
            </a:r>
          </a:p>
        </p:txBody>
      </p:sp>
      <p:sp>
        <p:nvSpPr>
          <p:cNvPr id="4" name="Content Placeholder 3"/>
          <p:cNvSpPr>
            <a:spLocks noGrp="1"/>
          </p:cNvSpPr>
          <p:nvPr>
            <p:ph sz="half" idx="2"/>
          </p:nvPr>
        </p:nvSpPr>
        <p:spPr>
          <a:xfrm>
            <a:off x="5646901" y="1408176"/>
            <a:ext cx="5654737" cy="4997105"/>
          </a:xfrm>
        </p:spPr>
        <p:txBody>
          <a:bodyPr>
            <a:normAutofit/>
          </a:bodyPr>
          <a:lstStyle/>
          <a:p>
            <a:r>
              <a:rPr lang="en-US" dirty="0"/>
              <a:t>Merely Existing with small numbers of people with little or no vision to grow.</a:t>
            </a:r>
          </a:p>
          <a:p>
            <a:r>
              <a:rPr lang="en-US" dirty="0"/>
              <a:t>They love serving God but are comfortable with the numbers they have.</a:t>
            </a:r>
          </a:p>
          <a:p>
            <a:r>
              <a:rPr lang="en-US" dirty="0"/>
              <a:t>Low income, barely able to pay bills.</a:t>
            </a:r>
          </a:p>
          <a:p>
            <a:r>
              <a:rPr lang="en-US" dirty="0"/>
              <a:t>Have a bio-vocational pastor at best.</a:t>
            </a:r>
          </a:p>
          <a:p>
            <a:r>
              <a:rPr lang="en-US" dirty="0"/>
              <a:t>They have no vision for the lost.  They want others to come to know the Lord but </a:t>
            </a:r>
            <a:r>
              <a:rPr lang="en-US" dirty="0" smtClean="0"/>
              <a:t>do little </a:t>
            </a:r>
            <a:r>
              <a:rPr lang="en-US" dirty="0"/>
              <a:t>or nothing to make that happen.</a:t>
            </a:r>
          </a:p>
          <a:p>
            <a:r>
              <a:rPr lang="en-US" dirty="0"/>
              <a:t>Conducted services the same as it has for years. </a:t>
            </a:r>
          </a:p>
          <a:p>
            <a:r>
              <a:rPr lang="en-US" dirty="0"/>
              <a:t>Deacons are limited to paying bills and provide maintenance for the church.</a:t>
            </a:r>
          </a:p>
          <a:p>
            <a:r>
              <a:rPr lang="en-US" dirty="0"/>
              <a:t>Satisfied to exist until there are no people left.</a:t>
            </a:r>
          </a:p>
          <a:p>
            <a:endParaRPr lang="en-US" dirty="0"/>
          </a:p>
        </p:txBody>
      </p:sp>
    </p:spTree>
    <p:extLst>
      <p:ext uri="{BB962C8B-B14F-4D97-AF65-F5344CB8AC3E}">
        <p14:creationId xmlns="" xmlns:p14="http://schemas.microsoft.com/office/powerpoint/2010/main" val="1862297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Holy Deacons </a:t>
            </a:r>
          </a:p>
        </p:txBody>
      </p:sp>
      <p:sp>
        <p:nvSpPr>
          <p:cNvPr id="3" name="Content Placeholder 2"/>
          <p:cNvSpPr>
            <a:spLocks noGrp="1"/>
          </p:cNvSpPr>
          <p:nvPr>
            <p:ph sz="half" idx="1"/>
          </p:nvPr>
        </p:nvSpPr>
        <p:spPr>
          <a:xfrm>
            <a:off x="310896" y="2770632"/>
            <a:ext cx="5037576" cy="2655906"/>
          </a:xfrm>
        </p:spPr>
        <p:txBody>
          <a:bodyPr>
            <a:normAutofit lnSpcReduction="10000"/>
          </a:bodyPr>
          <a:lstStyle/>
          <a:p>
            <a:pPr marL="0" marR="0" lvl="0" indent="0" algn="ctr" defTabSz="457200" rtl="0" eaLnBrk="1" fontAlgn="auto" latinLnBrk="0" hangingPunct="1">
              <a:lnSpc>
                <a:spcPct val="100000"/>
              </a:lnSpc>
              <a:spcBef>
                <a:spcPct val="20000"/>
              </a:spcBef>
              <a:spcAft>
                <a:spcPts val="600"/>
              </a:spcAft>
              <a:buClr>
                <a:srgbClr val="F5A408"/>
              </a:buClr>
              <a:buSzPct val="80000"/>
              <a:buFont typeface="Wingdings 3" charset="2"/>
              <a:buNone/>
              <a:tabLst/>
              <a:defRPr/>
            </a:pPr>
            <a:r>
              <a:rPr kumimoji="0" lang="en-US" sz="2000" b="0" i="0" u="none" strike="noStrike" kern="1200" cap="none" spc="0" normalizeH="0" baseline="0" noProof="0" dirty="0">
                <a:ln>
                  <a:noFill/>
                </a:ln>
                <a:solidFill>
                  <a:prstClr val="white"/>
                </a:solidFill>
                <a:effectLst/>
                <a:uLnTx/>
                <a:uFillTx/>
                <a:latin typeface="Century Gothic"/>
                <a:ea typeface="+mj-ea"/>
                <a:cs typeface="+mj-cs"/>
              </a:rPr>
              <a:t>Type of Church:</a:t>
            </a:r>
          </a:p>
          <a:p>
            <a:pPr marL="0" marR="0" lvl="0" indent="0" algn="ctr" defTabSz="457200" rtl="0" eaLnBrk="1" fontAlgn="auto" latinLnBrk="0" hangingPunct="1">
              <a:lnSpc>
                <a:spcPct val="100000"/>
              </a:lnSpc>
              <a:spcBef>
                <a:spcPct val="20000"/>
              </a:spcBef>
              <a:spcAft>
                <a:spcPts val="600"/>
              </a:spcAft>
              <a:buClr>
                <a:srgbClr val="F5A408"/>
              </a:buClr>
              <a:buSzPct val="80000"/>
              <a:buFont typeface="Wingdings 3" charset="2"/>
              <a:buNone/>
              <a:tabLst/>
              <a:defRPr/>
            </a:pPr>
            <a:r>
              <a:rPr kumimoji="0" lang="en-US" sz="1800" b="0" i="0" u="none" strike="noStrike" kern="1200" cap="none" spc="0" normalizeH="0" baseline="0" noProof="0" dirty="0">
                <a:ln>
                  <a:noFill/>
                </a:ln>
                <a:solidFill>
                  <a:srgbClr val="FFFF00"/>
                </a:solidFill>
                <a:effectLst/>
                <a:uLnTx/>
                <a:uFillTx/>
                <a:latin typeface="Century Gothic"/>
                <a:ea typeface="+mj-ea"/>
                <a:cs typeface="+mj-cs"/>
              </a:rPr>
              <a:t>  </a:t>
            </a:r>
            <a:r>
              <a:rPr kumimoji="0" lang="en-US" sz="2400" b="0" i="0" u="none" strike="noStrike" kern="1200" cap="none" spc="0" normalizeH="0" baseline="0" noProof="0" dirty="0">
                <a:ln>
                  <a:noFill/>
                </a:ln>
                <a:solidFill>
                  <a:srgbClr val="FFFF00"/>
                </a:solidFill>
                <a:effectLst/>
                <a:uLnTx/>
                <a:uFillTx/>
                <a:latin typeface="Century Gothic"/>
                <a:ea typeface="+mj-ea"/>
                <a:cs typeface="+mj-cs"/>
              </a:rPr>
              <a:t> Identify Church</a:t>
            </a:r>
          </a:p>
          <a:p>
            <a:pPr marL="0" marR="0" lvl="0" indent="0" algn="ctr" defTabSz="457200" rtl="0" eaLnBrk="1" fontAlgn="auto" latinLnBrk="0" hangingPunct="1">
              <a:lnSpc>
                <a:spcPct val="100000"/>
              </a:lnSpc>
              <a:spcBef>
                <a:spcPct val="20000"/>
              </a:spcBef>
              <a:spcAft>
                <a:spcPts val="600"/>
              </a:spcAft>
              <a:buClr>
                <a:srgbClr val="F5A408"/>
              </a:buClr>
              <a:buSzPct val="80000"/>
              <a:buFont typeface="Wingdings 3" charset="2"/>
              <a:buNone/>
              <a:tabLst/>
              <a:defRPr/>
            </a:pPr>
            <a:endParaRPr kumimoji="0" lang="en-US" sz="1800" b="0" i="0" u="none" strike="noStrike" kern="1200" cap="none" spc="0" normalizeH="0" baseline="0" noProof="0" dirty="0">
              <a:ln>
                <a:noFill/>
              </a:ln>
              <a:solidFill>
                <a:srgbClr val="FFFF00"/>
              </a:solidFill>
              <a:effectLst/>
              <a:uLnTx/>
              <a:uFillTx/>
              <a:latin typeface="Century Gothic"/>
              <a:ea typeface="+mj-ea"/>
              <a:cs typeface="+mj-cs"/>
            </a:endParaRPr>
          </a:p>
          <a:p>
            <a:pPr marL="0" marR="0" lvl="0" indent="0" algn="ctr" defTabSz="457200" rtl="0" eaLnBrk="1" fontAlgn="auto" latinLnBrk="0" hangingPunct="1">
              <a:lnSpc>
                <a:spcPct val="100000"/>
              </a:lnSpc>
              <a:spcBef>
                <a:spcPct val="20000"/>
              </a:spcBef>
              <a:spcAft>
                <a:spcPts val="600"/>
              </a:spcAft>
              <a:buClr>
                <a:srgbClr val="F5A408"/>
              </a:buClr>
              <a:buSzPct val="80000"/>
              <a:buFont typeface="Wingdings 3" charset="2"/>
              <a:buNone/>
              <a:tabLst/>
              <a:defRPr/>
            </a:pPr>
            <a:r>
              <a:rPr kumimoji="0" lang="en-US" sz="1800" b="0" i="0" u="none" strike="noStrike" kern="1200" cap="none" spc="0" normalizeH="0" baseline="0" noProof="0" dirty="0">
                <a:ln>
                  <a:noFill/>
                </a:ln>
                <a:solidFill>
                  <a:prstClr val="white"/>
                </a:solidFill>
                <a:effectLst/>
                <a:uLnTx/>
                <a:uFillTx/>
                <a:latin typeface="Century Gothic"/>
                <a:ea typeface="+mj-ea"/>
                <a:cs typeface="+mj-cs"/>
              </a:rPr>
              <a:t>Is this your church or do you want this type of church?</a:t>
            </a:r>
          </a:p>
          <a:p>
            <a:pPr marL="0" indent="0" algn="ctr">
              <a:buNone/>
            </a:pPr>
            <a:endParaRPr lang="en-US" dirty="0"/>
          </a:p>
        </p:txBody>
      </p:sp>
      <p:sp>
        <p:nvSpPr>
          <p:cNvPr id="4" name="Content Placeholder 3"/>
          <p:cNvSpPr>
            <a:spLocks noGrp="1"/>
          </p:cNvSpPr>
          <p:nvPr>
            <p:ph sz="half" idx="2"/>
          </p:nvPr>
        </p:nvSpPr>
        <p:spPr>
          <a:xfrm>
            <a:off x="5628613" y="1555760"/>
            <a:ext cx="5654737" cy="4849522"/>
          </a:xfrm>
        </p:spPr>
        <p:txBody>
          <a:bodyPr>
            <a:normAutofit lnSpcReduction="10000"/>
          </a:bodyPr>
          <a:lstStyle/>
          <a:p>
            <a:r>
              <a:rPr lang="en-US" dirty="0"/>
              <a:t>Is known in the community for doing one thing.  Bean dinners, food pantry, etc.  </a:t>
            </a:r>
          </a:p>
          <a:p>
            <a:r>
              <a:rPr lang="en-US" dirty="0"/>
              <a:t>It is a nice church filled with friendly people.</a:t>
            </a:r>
          </a:p>
          <a:p>
            <a:r>
              <a:rPr lang="en-US" dirty="0"/>
              <a:t>Identify may be more focused on maintaining their identify in the community than actually reaching the lost.  </a:t>
            </a:r>
          </a:p>
          <a:p>
            <a:r>
              <a:rPr lang="en-US" dirty="0"/>
              <a:t>Pastors at these types of churches have difficulty in being able to get the church to view anything outside of tradition or do anything new.</a:t>
            </a:r>
          </a:p>
          <a:p>
            <a:r>
              <a:rPr lang="en-US" dirty="0"/>
              <a:t>Deacons may be more supportive of the people than they are embracing new ideas from their pastor.  </a:t>
            </a:r>
          </a:p>
          <a:p>
            <a:r>
              <a:rPr lang="en-US" dirty="0"/>
              <a:t>Deacons may settle for a limited role of church business rather than embrace spiritual leadership.  </a:t>
            </a:r>
          </a:p>
        </p:txBody>
      </p:sp>
    </p:spTree>
    <p:extLst>
      <p:ext uri="{BB962C8B-B14F-4D97-AF65-F5344CB8AC3E}">
        <p14:creationId xmlns="" xmlns:p14="http://schemas.microsoft.com/office/powerpoint/2010/main" val="2135856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Red">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5A2F9111-B2DB-470C-BA56-608F9B658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A7F0F3B-1D69-4071-934C-7373F1C638F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1FC5151-73AF-4992-B300-816A43C7C2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BE3F18AE-EF60-42A5-B9E1-3F709899B7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tf00001076_wac</Template>
  <TotalTime>0</TotalTime>
  <Words>2618</Words>
  <Application>Microsoft Office PowerPoint</Application>
  <PresentationFormat>Custom</PresentationFormat>
  <Paragraphs>316</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Ion</vt:lpstr>
      <vt:lpstr>Holy Deacons</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Holy Deacons </vt:lpstr>
      <vt:lpstr>Questions?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2024-07-26T23:07:59Z</dcterms:created>
  <dcterms:modified xsi:type="dcterms:W3CDTF">2025-01-04T17:29:24Z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ies>
</file>